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60" r:id="rId3"/>
    <p:sldId id="261" r:id="rId4"/>
    <p:sldId id="262" r:id="rId5"/>
    <p:sldId id="263" r:id="rId6"/>
    <p:sldId id="264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2" r:id="rId16"/>
    <p:sldId id="278" r:id="rId17"/>
    <p:sldId id="290" r:id="rId18"/>
    <p:sldId id="293" r:id="rId19"/>
    <p:sldId id="277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ABF1C-4294-4406-B428-C0472F08B821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B22DF4F3-B433-4B0B-9107-21F4AED4D94D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1. 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Fortalecer la incorporación de la obligación de igualdad y no discriminación en todo el quehacer público.</a:t>
          </a:r>
          <a:endParaRPr lang="es-MX" sz="1400" dirty="0">
            <a:solidFill>
              <a:schemeClr val="tx2">
                <a:lumMod val="50000"/>
              </a:schemeClr>
            </a:solidFill>
          </a:endParaRPr>
        </a:p>
      </dgm:t>
    </dgm:pt>
    <dgm:pt modelId="{622B8770-83B7-4B19-BA5D-5914A44745AF}" type="parTrans" cxnId="{23605D35-95B2-467C-B758-8F2085FAD842}">
      <dgm:prSet/>
      <dgm:spPr/>
      <dgm:t>
        <a:bodyPr/>
        <a:lstStyle/>
        <a:p>
          <a:endParaRPr lang="es-MX" sz="1200"/>
        </a:p>
      </dgm:t>
    </dgm:pt>
    <dgm:pt modelId="{58A7EC72-76BF-4B4D-A638-25D1A2F23DD8}" type="sibTrans" cxnId="{23605D35-95B2-467C-B758-8F2085FAD842}">
      <dgm:prSet/>
      <dgm:spPr/>
      <dgm:t>
        <a:bodyPr/>
        <a:lstStyle/>
        <a:p>
          <a:endParaRPr lang="es-MX" sz="1200"/>
        </a:p>
      </dgm:t>
    </dgm:pt>
    <dgm:pt modelId="{B7D9CB84-EA2C-4CCE-99FE-FC31D516A3F6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2. 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Promover políticas y medidas tendentes a que las instituciones de la APF ofrezcan protección a la sociedad contra actos discriminatorios.</a:t>
          </a:r>
          <a:endParaRPr lang="es-MX" sz="1400" dirty="0">
            <a:solidFill>
              <a:schemeClr val="tx2">
                <a:lumMod val="50000"/>
              </a:schemeClr>
            </a:solidFill>
          </a:endParaRPr>
        </a:p>
      </dgm:t>
    </dgm:pt>
    <dgm:pt modelId="{B4B10965-480A-4541-9D4E-136BFA49E8A0}" type="parTrans" cxnId="{7730E15F-58FB-4887-B85D-4892D5133EDA}">
      <dgm:prSet/>
      <dgm:spPr/>
      <dgm:t>
        <a:bodyPr/>
        <a:lstStyle/>
        <a:p>
          <a:endParaRPr lang="es-MX" sz="1200"/>
        </a:p>
      </dgm:t>
    </dgm:pt>
    <dgm:pt modelId="{EF3F9EFA-71D8-458F-A066-AE6AF37A897F}" type="sibTrans" cxnId="{7730E15F-58FB-4887-B85D-4892D5133EDA}">
      <dgm:prSet/>
      <dgm:spPr/>
      <dgm:t>
        <a:bodyPr/>
        <a:lstStyle/>
        <a:p>
          <a:endParaRPr lang="es-MX" sz="1200"/>
        </a:p>
      </dgm:t>
    </dgm:pt>
    <dgm:pt modelId="{F725E4EB-070A-4570-985A-4A47299F32D8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3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. Garantizar medidas progresivas tendientes a cerrar brechas de desigualdad que afectan a la población discriminada en el disfrute de derechos.</a:t>
          </a:r>
          <a:endParaRPr lang="es-MX" sz="1400" dirty="0">
            <a:solidFill>
              <a:schemeClr val="tx2">
                <a:lumMod val="50000"/>
              </a:schemeClr>
            </a:solidFill>
          </a:endParaRPr>
        </a:p>
      </dgm:t>
    </dgm:pt>
    <dgm:pt modelId="{800D3179-43BE-4AAA-B831-631A86355152}" type="parTrans" cxnId="{09490A04-A6CD-482D-A276-A09B7B2F9752}">
      <dgm:prSet/>
      <dgm:spPr/>
      <dgm:t>
        <a:bodyPr/>
        <a:lstStyle/>
        <a:p>
          <a:endParaRPr lang="es-MX" sz="1200"/>
        </a:p>
      </dgm:t>
    </dgm:pt>
    <dgm:pt modelId="{E7B98CBE-02EA-423C-AE6B-7906ED66E147}" type="sibTrans" cxnId="{09490A04-A6CD-482D-A276-A09B7B2F9752}">
      <dgm:prSet/>
      <dgm:spPr/>
      <dgm:t>
        <a:bodyPr/>
        <a:lstStyle/>
        <a:p>
          <a:endParaRPr lang="es-MX" sz="1200"/>
        </a:p>
      </dgm:t>
    </dgm:pt>
    <dgm:pt modelId="{62E8C248-9630-4BA9-B181-86E7EF882024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4. 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Fortalecer el conocimiento de la situación de discriminación en el país para incidir en su reducción.</a:t>
          </a:r>
          <a:endParaRPr lang="es-MX" sz="1400" dirty="0">
            <a:solidFill>
              <a:schemeClr val="tx2">
                <a:lumMod val="50000"/>
              </a:schemeClr>
            </a:solidFill>
          </a:endParaRPr>
        </a:p>
      </dgm:t>
    </dgm:pt>
    <dgm:pt modelId="{850DBFA5-A525-4DB9-91AD-1EF882DF3FA6}" type="parTrans" cxnId="{81BF2AC8-D063-4065-BA35-14DA967A72F9}">
      <dgm:prSet/>
      <dgm:spPr/>
      <dgm:t>
        <a:bodyPr/>
        <a:lstStyle/>
        <a:p>
          <a:endParaRPr lang="es-MX" sz="1200"/>
        </a:p>
      </dgm:t>
    </dgm:pt>
    <dgm:pt modelId="{E44CFDB3-6A83-4486-8ED6-D32FF253B8C8}" type="sibTrans" cxnId="{81BF2AC8-D063-4065-BA35-14DA967A72F9}">
      <dgm:prSet/>
      <dgm:spPr/>
      <dgm:t>
        <a:bodyPr/>
        <a:lstStyle/>
        <a:p>
          <a:endParaRPr lang="es-MX" sz="1200"/>
        </a:p>
      </dgm:t>
    </dgm:pt>
    <dgm:pt modelId="{226140BC-E8E2-4A14-94C7-58D5CB5C448D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5. 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Fortalecer el cambio cultural en favor de la igualdad, diversidad, inclusión y no discriminación con participación ciudadana.</a:t>
          </a:r>
        </a:p>
      </dgm:t>
    </dgm:pt>
    <dgm:pt modelId="{B0482D82-DC42-42D3-8E2F-B8CFF78D7EE0}" type="parTrans" cxnId="{9DE5B22A-8EBC-4383-99FA-76A91D125FB6}">
      <dgm:prSet/>
      <dgm:spPr/>
      <dgm:t>
        <a:bodyPr/>
        <a:lstStyle/>
        <a:p>
          <a:endParaRPr lang="es-MX" sz="1200"/>
        </a:p>
      </dgm:t>
    </dgm:pt>
    <dgm:pt modelId="{40FA78CC-5450-4C03-989E-A4F89B7BBF57}" type="sibTrans" cxnId="{9DE5B22A-8EBC-4383-99FA-76A91D125FB6}">
      <dgm:prSet/>
      <dgm:spPr/>
      <dgm:t>
        <a:bodyPr/>
        <a:lstStyle/>
        <a:p>
          <a:endParaRPr lang="es-MX" sz="1200"/>
        </a:p>
      </dgm:t>
    </dgm:pt>
    <dgm:pt modelId="{305A4F10-0633-403B-8731-9586512A88B6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2">
                  <a:lumMod val="50000"/>
                </a:schemeClr>
              </a:solidFill>
            </a:rPr>
            <a:t>OBJETIVO 6. </a:t>
          </a:r>
          <a:r>
            <a:rPr lang="es-MX" sz="1400" dirty="0" smtClean="0">
              <a:solidFill>
                <a:schemeClr val="tx2">
                  <a:lumMod val="50000"/>
                </a:schemeClr>
              </a:solidFill>
            </a:rPr>
            <a:t>Promover la armonización del orden jurídico nacional con los estándares más altos en materia de igualdad y no discriminación.</a:t>
          </a:r>
        </a:p>
      </dgm:t>
    </dgm:pt>
    <dgm:pt modelId="{ABC6BAFD-6B55-4FB2-9D38-56312697BF52}" type="parTrans" cxnId="{B22FE66B-C5AE-490B-8601-F8B96CA47550}">
      <dgm:prSet/>
      <dgm:spPr/>
      <dgm:t>
        <a:bodyPr/>
        <a:lstStyle/>
        <a:p>
          <a:endParaRPr lang="es-MX" sz="1200"/>
        </a:p>
      </dgm:t>
    </dgm:pt>
    <dgm:pt modelId="{E188F8E5-54E7-48D9-9403-5D459AC84932}" type="sibTrans" cxnId="{B22FE66B-C5AE-490B-8601-F8B96CA47550}">
      <dgm:prSet/>
      <dgm:spPr/>
      <dgm:t>
        <a:bodyPr/>
        <a:lstStyle/>
        <a:p>
          <a:endParaRPr lang="es-MX" sz="1200"/>
        </a:p>
      </dgm:t>
    </dgm:pt>
    <dgm:pt modelId="{AA702CA1-431C-4D91-8324-ED48BDB27A58}" type="pres">
      <dgm:prSet presAssocID="{C64ABF1C-4294-4406-B428-C0472F08B82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FE6F6A69-DBAA-4A76-AAEA-685664FAAE0E}" type="pres">
      <dgm:prSet presAssocID="{C64ABF1C-4294-4406-B428-C0472F08B821}" presName="Name1" presStyleCnt="0"/>
      <dgm:spPr/>
      <dgm:t>
        <a:bodyPr/>
        <a:lstStyle/>
        <a:p>
          <a:endParaRPr lang="es-MX"/>
        </a:p>
      </dgm:t>
    </dgm:pt>
    <dgm:pt modelId="{5E75C941-D9C2-405F-8A9A-2BAAB30912C2}" type="pres">
      <dgm:prSet presAssocID="{C64ABF1C-4294-4406-B428-C0472F08B821}" presName="cycle" presStyleCnt="0"/>
      <dgm:spPr/>
      <dgm:t>
        <a:bodyPr/>
        <a:lstStyle/>
        <a:p>
          <a:endParaRPr lang="es-MX"/>
        </a:p>
      </dgm:t>
    </dgm:pt>
    <dgm:pt modelId="{3D0466F8-A628-4F2D-A25E-532DB6DD73E0}" type="pres">
      <dgm:prSet presAssocID="{C64ABF1C-4294-4406-B428-C0472F08B821}" presName="srcNode" presStyleLbl="node1" presStyleIdx="0" presStyleCnt="6"/>
      <dgm:spPr/>
      <dgm:t>
        <a:bodyPr/>
        <a:lstStyle/>
        <a:p>
          <a:endParaRPr lang="es-MX"/>
        </a:p>
      </dgm:t>
    </dgm:pt>
    <dgm:pt modelId="{6998536B-5D09-4200-95A5-0F4C3D28BDB4}" type="pres">
      <dgm:prSet presAssocID="{C64ABF1C-4294-4406-B428-C0472F08B821}" presName="conn" presStyleLbl="parChTrans1D2" presStyleIdx="0" presStyleCnt="1"/>
      <dgm:spPr/>
      <dgm:t>
        <a:bodyPr/>
        <a:lstStyle/>
        <a:p>
          <a:endParaRPr lang="es-MX"/>
        </a:p>
      </dgm:t>
    </dgm:pt>
    <dgm:pt modelId="{633CDFDD-7341-4031-A67A-986A4B1B8B7B}" type="pres">
      <dgm:prSet presAssocID="{C64ABF1C-4294-4406-B428-C0472F08B821}" presName="extraNode" presStyleLbl="node1" presStyleIdx="0" presStyleCnt="6"/>
      <dgm:spPr/>
      <dgm:t>
        <a:bodyPr/>
        <a:lstStyle/>
        <a:p>
          <a:endParaRPr lang="es-MX"/>
        </a:p>
      </dgm:t>
    </dgm:pt>
    <dgm:pt modelId="{7A80C997-3AB3-42DF-8B01-91CABE01BCAD}" type="pres">
      <dgm:prSet presAssocID="{C64ABF1C-4294-4406-B428-C0472F08B821}" presName="dstNode" presStyleLbl="node1" presStyleIdx="0" presStyleCnt="6"/>
      <dgm:spPr/>
      <dgm:t>
        <a:bodyPr/>
        <a:lstStyle/>
        <a:p>
          <a:endParaRPr lang="es-MX"/>
        </a:p>
      </dgm:t>
    </dgm:pt>
    <dgm:pt modelId="{36F9EB50-012C-46D3-92EA-D231A734981D}" type="pres">
      <dgm:prSet presAssocID="{B22DF4F3-B433-4B0B-9107-21F4AED4D94D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1404EC-4CDF-42C7-8270-7BF62B2BB05B}" type="pres">
      <dgm:prSet presAssocID="{B22DF4F3-B433-4B0B-9107-21F4AED4D94D}" presName="accent_1" presStyleCnt="0"/>
      <dgm:spPr/>
      <dgm:t>
        <a:bodyPr/>
        <a:lstStyle/>
        <a:p>
          <a:endParaRPr lang="es-MX"/>
        </a:p>
      </dgm:t>
    </dgm:pt>
    <dgm:pt modelId="{D53F5FD4-30D5-4C6A-86B6-A06D75BB8A4E}" type="pres">
      <dgm:prSet presAssocID="{B22DF4F3-B433-4B0B-9107-21F4AED4D94D}" presName="accentRepeatNode" presStyleLbl="solidFgAcc1" presStyleIdx="0" presStyleCnt="6"/>
      <dgm:spPr/>
      <dgm:t>
        <a:bodyPr/>
        <a:lstStyle/>
        <a:p>
          <a:endParaRPr lang="es-MX"/>
        </a:p>
      </dgm:t>
    </dgm:pt>
    <dgm:pt modelId="{FC08CA20-D890-47B8-95DF-6ACBD901CE63}" type="pres">
      <dgm:prSet presAssocID="{B7D9CB84-EA2C-4CCE-99FE-FC31D516A3F6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27A7E0A-A165-48FA-AE02-7DAA77CEF6CD}" type="pres">
      <dgm:prSet presAssocID="{B7D9CB84-EA2C-4CCE-99FE-FC31D516A3F6}" presName="accent_2" presStyleCnt="0"/>
      <dgm:spPr/>
      <dgm:t>
        <a:bodyPr/>
        <a:lstStyle/>
        <a:p>
          <a:endParaRPr lang="es-MX"/>
        </a:p>
      </dgm:t>
    </dgm:pt>
    <dgm:pt modelId="{5F94038C-F149-4E77-872B-69392837895E}" type="pres">
      <dgm:prSet presAssocID="{B7D9CB84-EA2C-4CCE-99FE-FC31D516A3F6}" presName="accentRepeatNode" presStyleLbl="solidFgAcc1" presStyleIdx="1" presStyleCnt="6"/>
      <dgm:spPr/>
      <dgm:t>
        <a:bodyPr/>
        <a:lstStyle/>
        <a:p>
          <a:endParaRPr lang="es-MX"/>
        </a:p>
      </dgm:t>
    </dgm:pt>
    <dgm:pt modelId="{049C4A41-7F8B-439B-9281-FB1D53AF97E9}" type="pres">
      <dgm:prSet presAssocID="{F725E4EB-070A-4570-985A-4A47299F32D8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E5BF31-326A-499E-BAB9-6B54A2CEDDC9}" type="pres">
      <dgm:prSet presAssocID="{F725E4EB-070A-4570-985A-4A47299F32D8}" presName="accent_3" presStyleCnt="0"/>
      <dgm:spPr/>
      <dgm:t>
        <a:bodyPr/>
        <a:lstStyle/>
        <a:p>
          <a:endParaRPr lang="es-MX"/>
        </a:p>
      </dgm:t>
    </dgm:pt>
    <dgm:pt modelId="{2EFAE76E-C143-43D4-90F6-5EEECA2A284C}" type="pres">
      <dgm:prSet presAssocID="{F725E4EB-070A-4570-985A-4A47299F32D8}" presName="accentRepeatNode" presStyleLbl="solidFgAcc1" presStyleIdx="2" presStyleCnt="6"/>
      <dgm:spPr/>
      <dgm:t>
        <a:bodyPr/>
        <a:lstStyle/>
        <a:p>
          <a:endParaRPr lang="es-MX"/>
        </a:p>
      </dgm:t>
    </dgm:pt>
    <dgm:pt modelId="{DF58DCB3-1ADC-45F0-AFA2-C135789652EA}" type="pres">
      <dgm:prSet presAssocID="{62E8C248-9630-4BA9-B181-86E7EF882024}" presName="text_4" presStyleLbl="node1" presStyleIdx="3" presStyleCnt="6" custLinFactNeighborX="3651" custLinFactNeighborY="24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FEDD35-82AC-40DF-849A-FA7F83DCB965}" type="pres">
      <dgm:prSet presAssocID="{62E8C248-9630-4BA9-B181-86E7EF882024}" presName="accent_4" presStyleCnt="0"/>
      <dgm:spPr/>
      <dgm:t>
        <a:bodyPr/>
        <a:lstStyle/>
        <a:p>
          <a:endParaRPr lang="es-MX"/>
        </a:p>
      </dgm:t>
    </dgm:pt>
    <dgm:pt modelId="{225C6DCB-793B-4531-ABB4-A7B9D04BC9EE}" type="pres">
      <dgm:prSet presAssocID="{62E8C248-9630-4BA9-B181-86E7EF882024}" presName="accentRepeatNode" presStyleLbl="solidFgAcc1" presStyleIdx="3" presStyleCnt="6"/>
      <dgm:spPr/>
      <dgm:t>
        <a:bodyPr/>
        <a:lstStyle/>
        <a:p>
          <a:endParaRPr lang="es-MX"/>
        </a:p>
      </dgm:t>
    </dgm:pt>
    <dgm:pt modelId="{A260F243-1546-4A5C-9564-F4C7ACADB071}" type="pres">
      <dgm:prSet presAssocID="{226140BC-E8E2-4A14-94C7-58D5CB5C448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98ECB0-736D-41B1-B74F-2BDF4EDCE58A}" type="pres">
      <dgm:prSet presAssocID="{226140BC-E8E2-4A14-94C7-58D5CB5C448D}" presName="accent_5" presStyleCnt="0"/>
      <dgm:spPr/>
      <dgm:t>
        <a:bodyPr/>
        <a:lstStyle/>
        <a:p>
          <a:endParaRPr lang="es-MX"/>
        </a:p>
      </dgm:t>
    </dgm:pt>
    <dgm:pt modelId="{9832CB3E-667F-4955-9AF9-FA0E8D3E8D59}" type="pres">
      <dgm:prSet presAssocID="{226140BC-E8E2-4A14-94C7-58D5CB5C448D}" presName="accentRepeatNode" presStyleLbl="solidFgAcc1" presStyleIdx="4" presStyleCnt="6"/>
      <dgm:spPr/>
      <dgm:t>
        <a:bodyPr/>
        <a:lstStyle/>
        <a:p>
          <a:endParaRPr lang="es-MX"/>
        </a:p>
      </dgm:t>
    </dgm:pt>
    <dgm:pt modelId="{DA79D9C8-0B1C-4E9A-B2C2-83F3847B015B}" type="pres">
      <dgm:prSet presAssocID="{305A4F10-0633-403B-8731-9586512A88B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A9D5D2-DE81-41B3-BDEC-A067381D7E1A}" type="pres">
      <dgm:prSet presAssocID="{305A4F10-0633-403B-8731-9586512A88B6}" presName="accent_6" presStyleCnt="0"/>
      <dgm:spPr/>
      <dgm:t>
        <a:bodyPr/>
        <a:lstStyle/>
        <a:p>
          <a:endParaRPr lang="es-MX"/>
        </a:p>
      </dgm:t>
    </dgm:pt>
    <dgm:pt modelId="{65486291-B04F-4143-A5E4-990D46A32916}" type="pres">
      <dgm:prSet presAssocID="{305A4F10-0633-403B-8731-9586512A88B6}" presName="accentRepeatNode" presStyleLbl="solidFgAcc1" presStyleIdx="5" presStyleCnt="6"/>
      <dgm:spPr/>
      <dgm:t>
        <a:bodyPr/>
        <a:lstStyle/>
        <a:p>
          <a:endParaRPr lang="es-MX"/>
        </a:p>
      </dgm:t>
    </dgm:pt>
  </dgm:ptLst>
  <dgm:cxnLst>
    <dgm:cxn modelId="{AACCF7ED-E4A1-4B71-B3D2-823EDE645CF6}" type="presOf" srcId="{C64ABF1C-4294-4406-B428-C0472F08B821}" destId="{AA702CA1-431C-4D91-8324-ED48BDB27A58}" srcOrd="0" destOrd="0" presId="urn:microsoft.com/office/officeart/2008/layout/VerticalCurvedList"/>
    <dgm:cxn modelId="{9DE5B22A-8EBC-4383-99FA-76A91D125FB6}" srcId="{C64ABF1C-4294-4406-B428-C0472F08B821}" destId="{226140BC-E8E2-4A14-94C7-58D5CB5C448D}" srcOrd="4" destOrd="0" parTransId="{B0482D82-DC42-42D3-8E2F-B8CFF78D7EE0}" sibTransId="{40FA78CC-5450-4C03-989E-A4F89B7BBF57}"/>
    <dgm:cxn modelId="{7730E15F-58FB-4887-B85D-4892D5133EDA}" srcId="{C64ABF1C-4294-4406-B428-C0472F08B821}" destId="{B7D9CB84-EA2C-4CCE-99FE-FC31D516A3F6}" srcOrd="1" destOrd="0" parTransId="{B4B10965-480A-4541-9D4E-136BFA49E8A0}" sibTransId="{EF3F9EFA-71D8-458F-A066-AE6AF37A897F}"/>
    <dgm:cxn modelId="{09490A04-A6CD-482D-A276-A09B7B2F9752}" srcId="{C64ABF1C-4294-4406-B428-C0472F08B821}" destId="{F725E4EB-070A-4570-985A-4A47299F32D8}" srcOrd="2" destOrd="0" parTransId="{800D3179-43BE-4AAA-B831-631A86355152}" sibTransId="{E7B98CBE-02EA-423C-AE6B-7906ED66E147}"/>
    <dgm:cxn modelId="{81BF2AC8-D063-4065-BA35-14DA967A72F9}" srcId="{C64ABF1C-4294-4406-B428-C0472F08B821}" destId="{62E8C248-9630-4BA9-B181-86E7EF882024}" srcOrd="3" destOrd="0" parTransId="{850DBFA5-A525-4DB9-91AD-1EF882DF3FA6}" sibTransId="{E44CFDB3-6A83-4486-8ED6-D32FF253B8C8}"/>
    <dgm:cxn modelId="{ADCCAAD3-EB6F-4AD1-BF31-6F0A812F8640}" type="presOf" srcId="{B7D9CB84-EA2C-4CCE-99FE-FC31D516A3F6}" destId="{FC08CA20-D890-47B8-95DF-6ACBD901CE63}" srcOrd="0" destOrd="0" presId="urn:microsoft.com/office/officeart/2008/layout/VerticalCurvedList"/>
    <dgm:cxn modelId="{B22FE66B-C5AE-490B-8601-F8B96CA47550}" srcId="{C64ABF1C-4294-4406-B428-C0472F08B821}" destId="{305A4F10-0633-403B-8731-9586512A88B6}" srcOrd="5" destOrd="0" parTransId="{ABC6BAFD-6B55-4FB2-9D38-56312697BF52}" sibTransId="{E188F8E5-54E7-48D9-9403-5D459AC84932}"/>
    <dgm:cxn modelId="{F042D2EB-F235-4B96-9409-970694D86E80}" type="presOf" srcId="{226140BC-E8E2-4A14-94C7-58D5CB5C448D}" destId="{A260F243-1546-4A5C-9564-F4C7ACADB071}" srcOrd="0" destOrd="0" presId="urn:microsoft.com/office/officeart/2008/layout/VerticalCurvedList"/>
    <dgm:cxn modelId="{23605D35-95B2-467C-B758-8F2085FAD842}" srcId="{C64ABF1C-4294-4406-B428-C0472F08B821}" destId="{B22DF4F3-B433-4B0B-9107-21F4AED4D94D}" srcOrd="0" destOrd="0" parTransId="{622B8770-83B7-4B19-BA5D-5914A44745AF}" sibTransId="{58A7EC72-76BF-4B4D-A638-25D1A2F23DD8}"/>
    <dgm:cxn modelId="{84206233-83FA-4FEC-8DD7-1D97B9E5235A}" type="presOf" srcId="{62E8C248-9630-4BA9-B181-86E7EF882024}" destId="{DF58DCB3-1ADC-45F0-AFA2-C135789652EA}" srcOrd="0" destOrd="0" presId="urn:microsoft.com/office/officeart/2008/layout/VerticalCurvedList"/>
    <dgm:cxn modelId="{5B33B117-2037-4F72-B877-442935BB1F15}" type="presOf" srcId="{58A7EC72-76BF-4B4D-A638-25D1A2F23DD8}" destId="{6998536B-5D09-4200-95A5-0F4C3D28BDB4}" srcOrd="0" destOrd="0" presId="urn:microsoft.com/office/officeart/2008/layout/VerticalCurvedList"/>
    <dgm:cxn modelId="{1267CC4D-5B21-4D08-B0D4-C71B958BD4B9}" type="presOf" srcId="{B22DF4F3-B433-4B0B-9107-21F4AED4D94D}" destId="{36F9EB50-012C-46D3-92EA-D231A734981D}" srcOrd="0" destOrd="0" presId="urn:microsoft.com/office/officeart/2008/layout/VerticalCurvedList"/>
    <dgm:cxn modelId="{4CCADEA1-DDC1-4D53-9F30-6F9A797FF3D8}" type="presOf" srcId="{305A4F10-0633-403B-8731-9586512A88B6}" destId="{DA79D9C8-0B1C-4E9A-B2C2-83F3847B015B}" srcOrd="0" destOrd="0" presId="urn:microsoft.com/office/officeart/2008/layout/VerticalCurvedList"/>
    <dgm:cxn modelId="{9FC05BD3-96E9-408B-9301-DA197F30F72E}" type="presOf" srcId="{F725E4EB-070A-4570-985A-4A47299F32D8}" destId="{049C4A41-7F8B-439B-9281-FB1D53AF97E9}" srcOrd="0" destOrd="0" presId="urn:microsoft.com/office/officeart/2008/layout/VerticalCurvedList"/>
    <dgm:cxn modelId="{BC67F872-3BBB-4189-A3EF-DE6C1C19CDA3}" type="presParOf" srcId="{AA702CA1-431C-4D91-8324-ED48BDB27A58}" destId="{FE6F6A69-DBAA-4A76-AAEA-685664FAAE0E}" srcOrd="0" destOrd="0" presId="urn:microsoft.com/office/officeart/2008/layout/VerticalCurvedList"/>
    <dgm:cxn modelId="{EDCC6FF8-736E-4F82-8677-EAAD93127F0E}" type="presParOf" srcId="{FE6F6A69-DBAA-4A76-AAEA-685664FAAE0E}" destId="{5E75C941-D9C2-405F-8A9A-2BAAB30912C2}" srcOrd="0" destOrd="0" presId="urn:microsoft.com/office/officeart/2008/layout/VerticalCurvedList"/>
    <dgm:cxn modelId="{841A4A0F-D5B2-4004-9436-CA4F14A642C1}" type="presParOf" srcId="{5E75C941-D9C2-405F-8A9A-2BAAB30912C2}" destId="{3D0466F8-A628-4F2D-A25E-532DB6DD73E0}" srcOrd="0" destOrd="0" presId="urn:microsoft.com/office/officeart/2008/layout/VerticalCurvedList"/>
    <dgm:cxn modelId="{E0515150-FE5A-457B-8A89-CBF572DCBA83}" type="presParOf" srcId="{5E75C941-D9C2-405F-8A9A-2BAAB30912C2}" destId="{6998536B-5D09-4200-95A5-0F4C3D28BDB4}" srcOrd="1" destOrd="0" presId="urn:microsoft.com/office/officeart/2008/layout/VerticalCurvedList"/>
    <dgm:cxn modelId="{798E124B-D7A3-4414-B98E-BA718AF7FAB0}" type="presParOf" srcId="{5E75C941-D9C2-405F-8A9A-2BAAB30912C2}" destId="{633CDFDD-7341-4031-A67A-986A4B1B8B7B}" srcOrd="2" destOrd="0" presId="urn:microsoft.com/office/officeart/2008/layout/VerticalCurvedList"/>
    <dgm:cxn modelId="{18C3D49A-CE6C-41CF-9892-DDB38D43B220}" type="presParOf" srcId="{5E75C941-D9C2-405F-8A9A-2BAAB30912C2}" destId="{7A80C997-3AB3-42DF-8B01-91CABE01BCAD}" srcOrd="3" destOrd="0" presId="urn:microsoft.com/office/officeart/2008/layout/VerticalCurvedList"/>
    <dgm:cxn modelId="{30669FE6-ACBA-4A62-AF5C-56EADA64DCB0}" type="presParOf" srcId="{FE6F6A69-DBAA-4A76-AAEA-685664FAAE0E}" destId="{36F9EB50-012C-46D3-92EA-D231A734981D}" srcOrd="1" destOrd="0" presId="urn:microsoft.com/office/officeart/2008/layout/VerticalCurvedList"/>
    <dgm:cxn modelId="{13DF8AF9-D14C-496E-BDAD-32FAB0DB7F6D}" type="presParOf" srcId="{FE6F6A69-DBAA-4A76-AAEA-685664FAAE0E}" destId="{D21404EC-4CDF-42C7-8270-7BF62B2BB05B}" srcOrd="2" destOrd="0" presId="urn:microsoft.com/office/officeart/2008/layout/VerticalCurvedList"/>
    <dgm:cxn modelId="{FDCD07A8-ECCF-4885-AF12-1F4EEC7659A2}" type="presParOf" srcId="{D21404EC-4CDF-42C7-8270-7BF62B2BB05B}" destId="{D53F5FD4-30D5-4C6A-86B6-A06D75BB8A4E}" srcOrd="0" destOrd="0" presId="urn:microsoft.com/office/officeart/2008/layout/VerticalCurvedList"/>
    <dgm:cxn modelId="{D83D05EB-625A-4789-A03E-4B369B1C5F28}" type="presParOf" srcId="{FE6F6A69-DBAA-4A76-AAEA-685664FAAE0E}" destId="{FC08CA20-D890-47B8-95DF-6ACBD901CE63}" srcOrd="3" destOrd="0" presId="urn:microsoft.com/office/officeart/2008/layout/VerticalCurvedList"/>
    <dgm:cxn modelId="{D26FA3A0-C83E-422D-8797-1CA7092286FE}" type="presParOf" srcId="{FE6F6A69-DBAA-4A76-AAEA-685664FAAE0E}" destId="{827A7E0A-A165-48FA-AE02-7DAA77CEF6CD}" srcOrd="4" destOrd="0" presId="urn:microsoft.com/office/officeart/2008/layout/VerticalCurvedList"/>
    <dgm:cxn modelId="{1FF7B1E6-D88F-4A53-87EE-E253AF01294E}" type="presParOf" srcId="{827A7E0A-A165-48FA-AE02-7DAA77CEF6CD}" destId="{5F94038C-F149-4E77-872B-69392837895E}" srcOrd="0" destOrd="0" presId="urn:microsoft.com/office/officeart/2008/layout/VerticalCurvedList"/>
    <dgm:cxn modelId="{9C94CCAF-B82E-4C0F-81A6-E8DE03A7C7BE}" type="presParOf" srcId="{FE6F6A69-DBAA-4A76-AAEA-685664FAAE0E}" destId="{049C4A41-7F8B-439B-9281-FB1D53AF97E9}" srcOrd="5" destOrd="0" presId="urn:microsoft.com/office/officeart/2008/layout/VerticalCurvedList"/>
    <dgm:cxn modelId="{32CFB0D7-4EFB-4646-8F87-9DC10483ADAF}" type="presParOf" srcId="{FE6F6A69-DBAA-4A76-AAEA-685664FAAE0E}" destId="{B8E5BF31-326A-499E-BAB9-6B54A2CEDDC9}" srcOrd="6" destOrd="0" presId="urn:microsoft.com/office/officeart/2008/layout/VerticalCurvedList"/>
    <dgm:cxn modelId="{23AC838D-0DDD-4E86-ADA0-115004E59D42}" type="presParOf" srcId="{B8E5BF31-326A-499E-BAB9-6B54A2CEDDC9}" destId="{2EFAE76E-C143-43D4-90F6-5EEECA2A284C}" srcOrd="0" destOrd="0" presId="urn:microsoft.com/office/officeart/2008/layout/VerticalCurvedList"/>
    <dgm:cxn modelId="{77FF5269-E6DC-46BC-B336-93C282251D66}" type="presParOf" srcId="{FE6F6A69-DBAA-4A76-AAEA-685664FAAE0E}" destId="{DF58DCB3-1ADC-45F0-AFA2-C135789652EA}" srcOrd="7" destOrd="0" presId="urn:microsoft.com/office/officeart/2008/layout/VerticalCurvedList"/>
    <dgm:cxn modelId="{3723F44F-FA07-4918-B15B-93476EC364D8}" type="presParOf" srcId="{FE6F6A69-DBAA-4A76-AAEA-685664FAAE0E}" destId="{6AFEDD35-82AC-40DF-849A-FA7F83DCB965}" srcOrd="8" destOrd="0" presId="urn:microsoft.com/office/officeart/2008/layout/VerticalCurvedList"/>
    <dgm:cxn modelId="{AEB8E042-A5EB-4A94-87FF-265530C3F396}" type="presParOf" srcId="{6AFEDD35-82AC-40DF-849A-FA7F83DCB965}" destId="{225C6DCB-793B-4531-ABB4-A7B9D04BC9EE}" srcOrd="0" destOrd="0" presId="urn:microsoft.com/office/officeart/2008/layout/VerticalCurvedList"/>
    <dgm:cxn modelId="{22DDAB45-3BB6-4724-BC8D-FF2A1818E97F}" type="presParOf" srcId="{FE6F6A69-DBAA-4A76-AAEA-685664FAAE0E}" destId="{A260F243-1546-4A5C-9564-F4C7ACADB071}" srcOrd="9" destOrd="0" presId="urn:microsoft.com/office/officeart/2008/layout/VerticalCurvedList"/>
    <dgm:cxn modelId="{6BC6269D-DD66-40D9-9E99-0F05B33C40B8}" type="presParOf" srcId="{FE6F6A69-DBAA-4A76-AAEA-685664FAAE0E}" destId="{1898ECB0-736D-41B1-B74F-2BDF4EDCE58A}" srcOrd="10" destOrd="0" presId="urn:microsoft.com/office/officeart/2008/layout/VerticalCurvedList"/>
    <dgm:cxn modelId="{741CBFF5-C6C8-4D3B-8061-44D875B71950}" type="presParOf" srcId="{1898ECB0-736D-41B1-B74F-2BDF4EDCE58A}" destId="{9832CB3E-667F-4955-9AF9-FA0E8D3E8D59}" srcOrd="0" destOrd="0" presId="urn:microsoft.com/office/officeart/2008/layout/VerticalCurvedList"/>
    <dgm:cxn modelId="{0C2202C9-797A-4964-8E1D-7B885AAB51B3}" type="presParOf" srcId="{FE6F6A69-DBAA-4A76-AAEA-685664FAAE0E}" destId="{DA79D9C8-0B1C-4E9A-B2C2-83F3847B015B}" srcOrd="11" destOrd="0" presId="urn:microsoft.com/office/officeart/2008/layout/VerticalCurvedList"/>
    <dgm:cxn modelId="{4F8A5094-DC2A-4A6E-BC09-457E4C490229}" type="presParOf" srcId="{FE6F6A69-DBAA-4A76-AAEA-685664FAAE0E}" destId="{EFA9D5D2-DE81-41B3-BDEC-A067381D7E1A}" srcOrd="12" destOrd="0" presId="urn:microsoft.com/office/officeart/2008/layout/VerticalCurvedList"/>
    <dgm:cxn modelId="{94693168-13AC-44A5-8F7D-D7C26B897EDC}" type="presParOf" srcId="{EFA9D5D2-DE81-41B3-BDEC-A067381D7E1A}" destId="{65486291-B04F-4143-A5E4-990D46A3291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8536B-5D09-4200-95A5-0F4C3D28BDB4}">
      <dsp:nvSpPr>
        <dsp:cNvPr id="0" name=""/>
        <dsp:cNvSpPr/>
      </dsp:nvSpPr>
      <dsp:spPr>
        <a:xfrm>
          <a:off x="-6920776" y="-1058156"/>
          <a:ext cx="8236993" cy="8236993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9EB50-012C-46D3-92EA-D231A734981D}">
      <dsp:nvSpPr>
        <dsp:cNvPr id="0" name=""/>
        <dsp:cNvSpPr/>
      </dsp:nvSpPr>
      <dsp:spPr>
        <a:xfrm>
          <a:off x="489960" y="322315"/>
          <a:ext cx="5484097" cy="6443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1. 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Fortalecer la incorporación de la obligación de igualdad y no discriminación en todo el quehacer público.</a:t>
          </a:r>
          <a:endParaRPr lang="es-MX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9960" y="322315"/>
        <a:ext cx="5484097" cy="644385"/>
      </dsp:txXfrm>
    </dsp:sp>
    <dsp:sp modelId="{D53F5FD4-30D5-4C6A-86B6-A06D75BB8A4E}">
      <dsp:nvSpPr>
        <dsp:cNvPr id="0" name=""/>
        <dsp:cNvSpPr/>
      </dsp:nvSpPr>
      <dsp:spPr>
        <a:xfrm>
          <a:off x="87219" y="241766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C08CA20-D890-47B8-95DF-6ACBD901CE63}">
      <dsp:nvSpPr>
        <dsp:cNvPr id="0" name=""/>
        <dsp:cNvSpPr/>
      </dsp:nvSpPr>
      <dsp:spPr>
        <a:xfrm>
          <a:off x="1020011" y="1288770"/>
          <a:ext cx="4954046" cy="6443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2. 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Promover políticas y medidas tendentes a que las instituciones de la APF ofrezcan protección a la sociedad contra actos discriminatorios.</a:t>
          </a:r>
          <a:endParaRPr lang="es-MX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020011" y="1288770"/>
        <a:ext cx="4954046" cy="644385"/>
      </dsp:txXfrm>
    </dsp:sp>
    <dsp:sp modelId="{5F94038C-F149-4E77-872B-69392837895E}">
      <dsp:nvSpPr>
        <dsp:cNvPr id="0" name=""/>
        <dsp:cNvSpPr/>
      </dsp:nvSpPr>
      <dsp:spPr>
        <a:xfrm>
          <a:off x="617270" y="1208222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49C4A41-7F8B-439B-9281-FB1D53AF97E9}">
      <dsp:nvSpPr>
        <dsp:cNvPr id="0" name=""/>
        <dsp:cNvSpPr/>
      </dsp:nvSpPr>
      <dsp:spPr>
        <a:xfrm>
          <a:off x="1262390" y="2255225"/>
          <a:ext cx="4711668" cy="64438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3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. Garantizar medidas progresivas tendientes a cerrar brechas de desigualdad que afectan a la población discriminada en el disfrute de derechos.</a:t>
          </a:r>
          <a:endParaRPr lang="es-MX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262390" y="2255225"/>
        <a:ext cx="4711668" cy="644385"/>
      </dsp:txXfrm>
    </dsp:sp>
    <dsp:sp modelId="{2EFAE76E-C143-43D4-90F6-5EEECA2A284C}">
      <dsp:nvSpPr>
        <dsp:cNvPr id="0" name=""/>
        <dsp:cNvSpPr/>
      </dsp:nvSpPr>
      <dsp:spPr>
        <a:xfrm>
          <a:off x="859649" y="2174677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F58DCB3-1ADC-45F0-AFA2-C135789652EA}">
      <dsp:nvSpPr>
        <dsp:cNvPr id="0" name=""/>
        <dsp:cNvSpPr/>
      </dsp:nvSpPr>
      <dsp:spPr>
        <a:xfrm>
          <a:off x="1349609" y="3236817"/>
          <a:ext cx="4711668" cy="64438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4. 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Fortalecer el conocimiento de la situación de discriminación en el país para incidir en su reducción.</a:t>
          </a:r>
          <a:endParaRPr lang="es-MX" sz="1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349609" y="3236817"/>
        <a:ext cx="4711668" cy="644385"/>
      </dsp:txXfrm>
    </dsp:sp>
    <dsp:sp modelId="{225C6DCB-793B-4531-ABB4-A7B9D04BC9EE}">
      <dsp:nvSpPr>
        <dsp:cNvPr id="0" name=""/>
        <dsp:cNvSpPr/>
      </dsp:nvSpPr>
      <dsp:spPr>
        <a:xfrm>
          <a:off x="859649" y="3140520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260F243-1546-4A5C-9564-F4C7ACADB071}">
      <dsp:nvSpPr>
        <dsp:cNvPr id="0" name=""/>
        <dsp:cNvSpPr/>
      </dsp:nvSpPr>
      <dsp:spPr>
        <a:xfrm>
          <a:off x="1020011" y="4187524"/>
          <a:ext cx="4954046" cy="64438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5. 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Fortalecer el cambio cultural en favor de la igualdad, diversidad, inclusión y no discriminación con participación ciudadana.</a:t>
          </a:r>
        </a:p>
      </dsp:txBody>
      <dsp:txXfrm>
        <a:off x="1020011" y="4187524"/>
        <a:ext cx="4954046" cy="644385"/>
      </dsp:txXfrm>
    </dsp:sp>
    <dsp:sp modelId="{9832CB3E-667F-4955-9AF9-FA0E8D3E8D59}">
      <dsp:nvSpPr>
        <dsp:cNvPr id="0" name=""/>
        <dsp:cNvSpPr/>
      </dsp:nvSpPr>
      <dsp:spPr>
        <a:xfrm>
          <a:off x="617270" y="4106976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79D9C8-0B1C-4E9A-B2C2-83F3847B015B}">
      <dsp:nvSpPr>
        <dsp:cNvPr id="0" name=""/>
        <dsp:cNvSpPr/>
      </dsp:nvSpPr>
      <dsp:spPr>
        <a:xfrm>
          <a:off x="489960" y="5153979"/>
          <a:ext cx="5484097" cy="6443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1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2">
                  <a:lumMod val="50000"/>
                </a:schemeClr>
              </a:solidFill>
            </a:rPr>
            <a:t>OBJETIVO 6. </a:t>
          </a:r>
          <a:r>
            <a:rPr lang="es-MX" sz="1400" kern="1200" dirty="0" smtClean="0">
              <a:solidFill>
                <a:schemeClr val="tx2">
                  <a:lumMod val="50000"/>
                </a:schemeClr>
              </a:solidFill>
            </a:rPr>
            <a:t>Promover la armonización del orden jurídico nacional con los estándares más altos en materia de igualdad y no discriminación.</a:t>
          </a:r>
        </a:p>
      </dsp:txBody>
      <dsp:txXfrm>
        <a:off x="489960" y="5153979"/>
        <a:ext cx="5484097" cy="644385"/>
      </dsp:txXfrm>
    </dsp:sp>
    <dsp:sp modelId="{65486291-B04F-4143-A5E4-990D46A32916}">
      <dsp:nvSpPr>
        <dsp:cNvPr id="0" name=""/>
        <dsp:cNvSpPr/>
      </dsp:nvSpPr>
      <dsp:spPr>
        <a:xfrm>
          <a:off x="87219" y="5073431"/>
          <a:ext cx="805481" cy="8054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15AF0-B232-46E9-B45D-A252B9D0EF55}" type="datetimeFigureOut">
              <a:rPr lang="es-MX" smtClean="0"/>
              <a:t>01/10/2014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5AEC-6B5D-451C-8280-62DA0DFDDA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37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D5AEC-6B5D-451C-8280-62DA0DFDDAD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45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39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84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625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43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239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75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31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84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148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817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62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B160E-CB48-4198-A2A6-8634C1F3F9E0}" type="datetimeFigureOut">
              <a:rPr lang="es-MX" smtClean="0"/>
              <a:pPr/>
              <a:t>01/10/2014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A924-D8C4-451A-B95B-F9E1F2B022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47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apred.org.mx/userfiles/files/Pronaind%202014-2018_WEB_ACCSS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8299678" cy="6236173"/>
          </a:xfrm>
        </p:spPr>
      </p:pic>
    </p:spTree>
    <p:extLst>
      <p:ext uri="{BB962C8B-B14F-4D97-AF65-F5344CB8AC3E}">
        <p14:creationId xmlns:p14="http://schemas.microsoft.com/office/powerpoint/2010/main" val="17044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548680"/>
            <a:ext cx="8208912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>
                <a:solidFill>
                  <a:schemeClr val="tx2"/>
                </a:solidFill>
              </a:rPr>
              <a:t>PRINCIPALES </a:t>
            </a:r>
            <a:r>
              <a:rPr lang="es-MX" sz="4000" b="1" dirty="0" smtClean="0">
                <a:solidFill>
                  <a:schemeClr val="tx2"/>
                </a:solidFill>
              </a:rPr>
              <a:t>RETOS</a:t>
            </a:r>
            <a:endParaRPr lang="es-MX" sz="4000" b="1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270787"/>
            <a:ext cx="8208912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</a:rPr>
              <a:t>CONCEPTOS</a:t>
            </a:r>
            <a:endParaRPr lang="es-MX" sz="2400" dirty="0">
              <a:solidFill>
                <a:schemeClr val="bg1"/>
              </a:solidFill>
            </a:endParaRPr>
          </a:p>
        </p:txBody>
      </p:sp>
      <p:grpSp>
        <p:nvGrpSpPr>
          <p:cNvPr id="3" name="6 Grupo"/>
          <p:cNvGrpSpPr/>
          <p:nvPr/>
        </p:nvGrpSpPr>
        <p:grpSpPr>
          <a:xfrm>
            <a:off x="2771800" y="3212105"/>
            <a:ext cx="3096344" cy="1531699"/>
            <a:chOff x="2516416" y="3212105"/>
            <a:chExt cx="3096344" cy="1224136"/>
          </a:xfrm>
        </p:grpSpPr>
        <p:sp>
          <p:nvSpPr>
            <p:cNvPr id="6" name="5 Elipse"/>
            <p:cNvSpPr/>
            <p:nvPr/>
          </p:nvSpPr>
          <p:spPr>
            <a:xfrm>
              <a:off x="2516416" y="3212105"/>
              <a:ext cx="3096344" cy="1224136"/>
            </a:xfrm>
            <a:prstGeom prst="ellipse">
              <a:avLst/>
            </a:prstGeom>
            <a:solidFill>
              <a:schemeClr val="accent1">
                <a:alpha val="1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" name="1 CuadroTexto"/>
            <p:cNvSpPr txBox="1"/>
            <p:nvPr/>
          </p:nvSpPr>
          <p:spPr>
            <a:xfrm>
              <a:off x="2678976" y="3412207"/>
              <a:ext cx="280831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dirty="0" smtClean="0"/>
                <a:t>Temática: Igualdad de Trato y No Discriminación</a:t>
              </a:r>
              <a:endParaRPr lang="es-MX" sz="2000" dirty="0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043608" y="210066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skerville Old Face" panose="02020602080505020303" pitchFamily="18" charset="0"/>
              </a:rPr>
              <a:t>Brechas de desigualdad</a:t>
            </a:r>
            <a:endParaRPr lang="es-MX" sz="2400" dirty="0">
              <a:latin typeface="Baskerville Old Face" panose="02020602080505020303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44280" y="2244606"/>
            <a:ext cx="2223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lbertus Extra Bold" pitchFamily="34" charset="0"/>
              </a:rPr>
              <a:t>Grupos Discriminados</a:t>
            </a:r>
            <a:endParaRPr lang="es-MX" sz="2400" dirty="0">
              <a:latin typeface="Albertus Extra Bold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20220" y="474380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>
                <a:latin typeface="Arial Black" panose="020B0A04020102020204" pitchFamily="34" charset="0"/>
              </a:rPr>
              <a:t>Transversalizar</a:t>
            </a:r>
            <a:endParaRPr lang="es-MX" sz="2400" dirty="0">
              <a:latin typeface="Arial Black" panose="020B0A040201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96928" y="3145777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Enfoque de derechos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156176" y="1916832"/>
            <a:ext cx="2555776" cy="193899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Agency FB" pitchFamily="34" charset="0"/>
              </a:rPr>
              <a:t>Atención a Recomendaciones en la producción –evaluación de información</a:t>
            </a:r>
            <a:endParaRPr lang="es-MX" sz="2400" b="1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452320" y="508518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Rounded MT Bold" panose="020F0704030504030204" pitchFamily="34" charset="0"/>
              </a:rPr>
              <a:t>Accesibilidad</a:t>
            </a:r>
            <a:endParaRPr lang="es-MX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609108" y="5373216"/>
            <a:ext cx="5688632" cy="92333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Producir información y desagregar registros administrativos en función de grupos en situación de vulnerabilidad – Grupos Discriminados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372200" y="4005064"/>
            <a:ext cx="27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Medidas para la igualdad</a:t>
            </a:r>
            <a:endParaRPr lang="es-MX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09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Retos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>
                <a:solidFill>
                  <a:schemeClr val="tx2"/>
                </a:solidFill>
              </a:rPr>
              <a:t>Muchas personas se preguntan por qué el PRONAIND cuando ya hay varias acciones en otros programas que tienen que reportarse periódicamente</a:t>
            </a:r>
          </a:p>
          <a:p>
            <a:pPr algn="just"/>
            <a:r>
              <a:rPr lang="es-MX" dirty="0" smtClean="0">
                <a:solidFill>
                  <a:schemeClr val="tx2"/>
                </a:solidFill>
              </a:rPr>
              <a:t>La cuestión no es generar acciones y producir o desagregar  completamente nuevas y específicas para el PRONAIND, si no identificar las acciones que ya se realizan y adaptarlas </a:t>
            </a:r>
          </a:p>
          <a:p>
            <a:pPr algn="just"/>
            <a:r>
              <a:rPr lang="es-MX" dirty="0" smtClean="0">
                <a:solidFill>
                  <a:schemeClr val="tx2"/>
                </a:solidFill>
              </a:rPr>
              <a:t>Partiendo de este punto, se puede generar un plan de acción de corto, mediano y largo plazo para la atención del PRONAIND</a:t>
            </a:r>
          </a:p>
          <a:p>
            <a:pPr algn="just"/>
            <a:r>
              <a:rPr lang="es-MX" dirty="0" smtClean="0">
                <a:solidFill>
                  <a:schemeClr val="tx2"/>
                </a:solidFill>
              </a:rPr>
              <a:t>Identificar la sinergia entre programas para reportar con efectividad y complementariedad (programas hermanos)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51520" y="836712"/>
            <a:ext cx="8640960" cy="4509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400" i="1" dirty="0" smtClean="0">
                <a:solidFill>
                  <a:schemeClr val="tx2">
                    <a:lumMod val="75000"/>
                  </a:schemeClr>
                </a:solidFill>
              </a:rPr>
              <a:t>Dependencias involucradas en objetivo 4</a:t>
            </a:r>
            <a:endParaRPr lang="es-MX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85192" y="1287638"/>
            <a:ext cx="8363272" cy="50545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3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CONAPRED –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Segob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RELACIONES EXT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CDI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CONAPO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INEGI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PGR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INMUJERES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APF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*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SHCP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SFP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IMJUVE-Sedesol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CONADIS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Sedesol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SEP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SDIF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-Salud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SEP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CONACYT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CONEVAL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err="1" smtClean="0">
                <a:solidFill>
                  <a:schemeClr val="tx2">
                    <a:lumMod val="75000"/>
                  </a:schemeClr>
                </a:solidFill>
              </a:rPr>
              <a:t>INEE</a:t>
            </a:r>
            <a:endParaRPr lang="es-MX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1800" dirty="0" smtClean="0">
                <a:solidFill>
                  <a:schemeClr val="tx2">
                    <a:lumMod val="75000"/>
                  </a:schemeClr>
                </a:solidFill>
              </a:rPr>
              <a:t>(Comité para la Eliminación de la Discriminación Racial (</a:t>
            </a:r>
            <a:r>
              <a:rPr lang="es-MX" sz="1800" dirty="0" err="1" smtClean="0">
                <a:solidFill>
                  <a:schemeClr val="tx2">
                    <a:lumMod val="75000"/>
                  </a:schemeClr>
                </a:solidFill>
              </a:rPr>
              <a:t>CERD</a:t>
            </a:r>
            <a:r>
              <a:rPr lang="es-MX" sz="18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algn="ctr"/>
            <a:endParaRPr lang="es-MX" sz="23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s-MX" sz="23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s-MX" sz="23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s-MX" sz="23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MX" sz="2300" b="1" dirty="0" smtClean="0">
                <a:solidFill>
                  <a:schemeClr val="tx2">
                    <a:lumMod val="75000"/>
                  </a:schemeClr>
                </a:solidFill>
              </a:rPr>
              <a:t>Herramientas</a:t>
            </a:r>
          </a:p>
          <a:p>
            <a:r>
              <a:rPr lang="es-MX" u="sng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s-MX" u="sng" dirty="0" err="1" smtClean="0">
                <a:solidFill>
                  <a:schemeClr val="tx2">
                    <a:lumMod val="75000"/>
                  </a:schemeClr>
                </a:solidFill>
              </a:rPr>
              <a:t>Enadis</a:t>
            </a:r>
            <a:r>
              <a:rPr lang="es-MX" u="sng" dirty="0" smtClean="0">
                <a:solidFill>
                  <a:schemeClr val="tx2">
                    <a:lumMod val="75000"/>
                  </a:schemeClr>
                </a:solidFill>
              </a:rPr>
              <a:t> 2005 y 2010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-Sistemas de Georreferenciación de indicadores Publicaciones, informes y campañas.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-Fomento de redes y centros de investigación.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-Promoción de enlaces interinstitucionales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-Fomento de levantamiento de encuestas y censos.</a:t>
            </a:r>
          </a:p>
          <a:p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-Otros.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427984" y="1916832"/>
            <a:ext cx="4258816" cy="47525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MX" sz="1800" b="1" dirty="0"/>
              <a:t>Alienten y apoyen las investigaciones y los estudios experimentales destinados a medir y valorar el trabajo doméstico no remunerado de la </a:t>
            </a:r>
            <a:r>
              <a:rPr lang="es-MX" sz="1800" b="1" dirty="0" smtClean="0"/>
              <a:t>mujer</a:t>
            </a:r>
          </a:p>
          <a:p>
            <a:r>
              <a:rPr lang="es-MX" sz="1800" b="1" dirty="0" smtClean="0"/>
              <a:t>A cuantificar </a:t>
            </a:r>
            <a:r>
              <a:rPr lang="es-MX" sz="1800" b="1" dirty="0"/>
              <a:t>el trabajo doméstico no remunerado de la mujer e incluirlo en el producto nacional </a:t>
            </a:r>
            <a:r>
              <a:rPr lang="es-MX" sz="1800" b="1" dirty="0" smtClean="0"/>
              <a:t>bruto</a:t>
            </a:r>
          </a:p>
          <a:p>
            <a:r>
              <a:rPr lang="es-MX" sz="1800" b="1" dirty="0"/>
              <a:t>Incluyan en sus informes presentados con arreglo al artículo 18 de la Convención información sobre las investigaciones y los estudios experimentales realizados para medir y valorar el trabajo doméstico no remunerado de la mujer, así como sobre los progresos logrados en la incorporación de dicho trabajo en las cuentas nacionales.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5576" y="980728"/>
            <a:ext cx="763284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/>
              <a:t>Generación de Información Estadística: Solicitudes Internacionales</a:t>
            </a:r>
            <a:endParaRPr lang="es-MX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2348880"/>
            <a:ext cx="2808312" cy="36933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COMITÉ PARA LA ELIMINACIÓN DE LA DISCRIMINACIÓN CONTRA LA MUJER</a:t>
            </a:r>
            <a:endParaRPr lang="es-MX" dirty="0"/>
          </a:p>
          <a:p>
            <a:r>
              <a:rPr lang="es-MX" dirty="0"/>
              <a:t>Recomendación General Nº 17</a:t>
            </a:r>
            <a:r>
              <a:rPr lang="es-MX" b="1" dirty="0"/>
              <a:t> </a:t>
            </a:r>
            <a:r>
              <a:rPr lang="es-MX" dirty="0"/>
              <a:t>(Décimo período de sesiones, 1991)</a:t>
            </a:r>
            <a:r>
              <a:rPr lang="es-MX" baseline="30000" dirty="0"/>
              <a:t>*</a:t>
            </a:r>
            <a:endParaRPr lang="es-MX" dirty="0"/>
          </a:p>
          <a:p>
            <a:r>
              <a:rPr lang="es-MX" dirty="0"/>
              <a:t>Medición y cuantificación del trabajo doméstico no remunerado de la mujer y su reconocimiento en el producto nacional bruto.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09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Grupos históricamente discriminados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MX" dirty="0" smtClean="0"/>
              <a:t> </a:t>
            </a:r>
          </a:p>
          <a:p>
            <a:pPr lvl="0"/>
            <a:r>
              <a:rPr lang="es-MX" b="1" dirty="0" smtClean="0"/>
              <a:t>Personas de la Diversidad sexual</a:t>
            </a:r>
            <a:r>
              <a:rPr lang="es-MX" dirty="0" smtClean="0"/>
              <a:t> (identidades </a:t>
            </a:r>
            <a:r>
              <a:rPr lang="es-MX" dirty="0" err="1" smtClean="0"/>
              <a:t>sexogenéricas</a:t>
            </a:r>
            <a:r>
              <a:rPr lang="es-MX" dirty="0" smtClean="0"/>
              <a:t> o expresiones de la diversidad sexual: LBGTTTI, HSH, MSM, etc.)</a:t>
            </a:r>
          </a:p>
          <a:p>
            <a:pPr lvl="0"/>
            <a:r>
              <a:rPr lang="es-MX" b="1" dirty="0" smtClean="0"/>
              <a:t>Grupos étnico: Personas Indígena </a:t>
            </a:r>
            <a:r>
              <a:rPr lang="es-MX" dirty="0" smtClean="0"/>
              <a:t>(personas que forman parte diversidad cultural en México) </a:t>
            </a:r>
          </a:p>
          <a:p>
            <a:pPr lvl="0"/>
            <a:r>
              <a:rPr lang="es-MX" b="1" dirty="0" smtClean="0"/>
              <a:t>Personas </a:t>
            </a:r>
            <a:r>
              <a:rPr lang="es-MX" b="1" dirty="0" err="1" smtClean="0"/>
              <a:t>Afrodescendientes</a:t>
            </a:r>
            <a:r>
              <a:rPr lang="es-MX" dirty="0" smtClean="0"/>
              <a:t> (personas que forman parte de los pueblos originarios en México)</a:t>
            </a:r>
          </a:p>
          <a:p>
            <a:pPr lvl="0"/>
            <a:r>
              <a:rPr lang="es-MX" b="1" dirty="0" smtClean="0"/>
              <a:t>Personas Jóvenes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Minorías religiosas: personas que forman parte de la diversidad religiosa</a:t>
            </a:r>
            <a:r>
              <a:rPr lang="es-MX" dirty="0" smtClean="0"/>
              <a:t>.</a:t>
            </a:r>
          </a:p>
          <a:p>
            <a:pPr lvl="0"/>
            <a:r>
              <a:rPr lang="es-MX" b="1" dirty="0" smtClean="0"/>
              <a:t>Mujeres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Niñas y niños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Personas adultas mayores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Personas con discapacidad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Personas migrantes</a:t>
            </a:r>
            <a:r>
              <a:rPr lang="es-MX" dirty="0" smtClean="0"/>
              <a:t>, </a:t>
            </a:r>
          </a:p>
          <a:p>
            <a:pPr lvl="0"/>
            <a:r>
              <a:rPr lang="es-MX" b="1" dirty="0" smtClean="0"/>
              <a:t>Personas refugiadas</a:t>
            </a:r>
            <a:r>
              <a:rPr lang="es-MX" dirty="0" smtClean="0"/>
              <a:t>,</a:t>
            </a:r>
          </a:p>
          <a:p>
            <a:pPr lvl="0"/>
            <a:r>
              <a:rPr lang="es-MX" b="1" dirty="0" smtClean="0"/>
              <a:t>Personas trabajadoras del hogar</a:t>
            </a:r>
            <a:r>
              <a:rPr lang="es-MX" dirty="0" smtClean="0"/>
              <a:t>,</a:t>
            </a:r>
          </a:p>
          <a:p>
            <a:pPr lvl="0"/>
            <a:r>
              <a:rPr lang="es-MX" b="1" dirty="0" smtClean="0"/>
              <a:t> Personas que viven con VIH/SIDA</a:t>
            </a:r>
            <a:r>
              <a:rPr lang="es-MX" dirty="0" smtClean="0"/>
              <a:t> </a:t>
            </a:r>
          </a:p>
          <a:p>
            <a:pPr lvl="0"/>
            <a:r>
              <a:rPr lang="es-MX" b="1" dirty="0" smtClean="0"/>
              <a:t>Personas con identidad o filiación política </a:t>
            </a:r>
            <a:endParaRPr lang="es-MX" dirty="0" smtClean="0"/>
          </a:p>
          <a:p>
            <a:pPr lvl="0"/>
            <a:r>
              <a:rPr lang="es-MX" b="1" dirty="0" smtClean="0"/>
              <a:t>Personas en situación de calle</a:t>
            </a:r>
            <a:endParaRPr lang="es-MX" dirty="0" smtClean="0"/>
          </a:p>
          <a:p>
            <a:pPr lvl="0"/>
            <a:r>
              <a:rPr lang="es-MX" b="1" dirty="0" smtClean="0"/>
              <a:t>Personas de distinto origen nacional</a:t>
            </a:r>
            <a:endParaRPr lang="es-MX" dirty="0" smtClean="0"/>
          </a:p>
          <a:p>
            <a:pPr lvl="0"/>
            <a:r>
              <a:rPr lang="es-MX" b="1" dirty="0" smtClean="0"/>
              <a:t>Personas en situación de reclusión 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76672"/>
            <a:ext cx="8208912" cy="11521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2"/>
                </a:solidFill>
              </a:rPr>
              <a:t>PROGRAMAS HERMANOS DEL PRONAIND</a:t>
            </a:r>
            <a:endParaRPr lang="es-MX" sz="4000" b="1" dirty="0">
              <a:solidFill>
                <a:schemeClr val="tx2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436464" y="2120478"/>
            <a:ext cx="2664296" cy="172819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625612" y="2290132"/>
            <a:ext cx="228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s-MX" dirty="0"/>
              <a:t>PROGRAMA NACIONAL PARA LA IGUALDAD ENTRE MUJERES Y HOMBRES </a:t>
            </a:r>
            <a:endParaRPr lang="es-MX" sz="2000" dirty="0">
              <a:ea typeface="Calibri"/>
              <a:cs typeface="Times New Roman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239852" y="1894279"/>
            <a:ext cx="2664296" cy="17281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3356992" y="2328068"/>
            <a:ext cx="2430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PROGRAMA ESPECIAL DE LOS PUEBLOS INDÍGENAS </a:t>
            </a:r>
          </a:p>
        </p:txBody>
      </p:sp>
      <p:sp>
        <p:nvSpPr>
          <p:cNvPr id="12" name="11 Elipse"/>
          <p:cNvSpPr/>
          <p:nvPr/>
        </p:nvSpPr>
        <p:spPr>
          <a:xfrm>
            <a:off x="6050161" y="2204318"/>
            <a:ext cx="2664296" cy="172819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6186548" y="2733997"/>
            <a:ext cx="25853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PROGRAMA NACIONAL DE JUVENTUD </a:t>
            </a:r>
          </a:p>
        </p:txBody>
      </p:sp>
      <p:sp>
        <p:nvSpPr>
          <p:cNvPr id="11" name="10 Elipse"/>
          <p:cNvSpPr/>
          <p:nvPr/>
        </p:nvSpPr>
        <p:spPr>
          <a:xfrm>
            <a:off x="6078655" y="4561234"/>
            <a:ext cx="2664296" cy="1728192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6385245" y="5100486"/>
            <a:ext cx="22517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PROGRAMA ESPECIAL DE MIGRACIÓN </a:t>
            </a:r>
          </a:p>
        </p:txBody>
      </p:sp>
      <p:sp>
        <p:nvSpPr>
          <p:cNvPr id="10" name="9 Elipse"/>
          <p:cNvSpPr/>
          <p:nvPr/>
        </p:nvSpPr>
        <p:spPr>
          <a:xfrm>
            <a:off x="419916" y="4305245"/>
            <a:ext cx="2937076" cy="18002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649272" y="4568258"/>
            <a:ext cx="25020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PROGRAMA NACIONAL PARA EL DESARROLLO Y LA INCLUSIÓN DE LAS PERSONAS CON DISCAPACIDAD </a:t>
            </a:r>
          </a:p>
        </p:txBody>
      </p:sp>
      <p:sp>
        <p:nvSpPr>
          <p:cNvPr id="17" name="16 Elipse"/>
          <p:cNvSpPr/>
          <p:nvPr/>
        </p:nvSpPr>
        <p:spPr>
          <a:xfrm>
            <a:off x="3356992" y="3961070"/>
            <a:ext cx="2664296" cy="1728192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3674314" y="4225001"/>
            <a:ext cx="2213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PROGRAMA NACIONAL DE DERECHOS HUMANOS </a:t>
            </a:r>
          </a:p>
        </p:txBody>
      </p:sp>
    </p:spTree>
    <p:extLst>
      <p:ext uri="{BB962C8B-B14F-4D97-AF65-F5344CB8AC3E}">
        <p14:creationId xmlns:p14="http://schemas.microsoft.com/office/powerpoint/2010/main" val="23302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82352"/>
          </a:xfrm>
        </p:spPr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400600"/>
          </a:xfrm>
        </p:spPr>
        <p:txBody>
          <a:bodyPr>
            <a:noAutofit/>
          </a:bodyPr>
          <a:lstStyle/>
          <a:p>
            <a:pPr lvl="0" algn="just"/>
            <a:r>
              <a:rPr lang="es-MX" sz="2800" b="1" dirty="0" smtClean="0">
                <a:solidFill>
                  <a:schemeClr val="tx2"/>
                </a:solidFill>
              </a:rPr>
              <a:t>De los grupos en situación de vulnerabilidad y/o discriminación ¿cuáles atiende tu institución?</a:t>
            </a:r>
          </a:p>
          <a:p>
            <a:pPr lvl="0" algn="just"/>
            <a:r>
              <a:rPr lang="es-MX" sz="2800" b="1" dirty="0" smtClean="0">
                <a:solidFill>
                  <a:schemeClr val="tx2"/>
                </a:solidFill>
              </a:rPr>
              <a:t>¿Cómo generarías información relacionada con casos desigualdad de trato a través del sistema de quejas y reclamaciones en tu institución?</a:t>
            </a:r>
          </a:p>
          <a:p>
            <a:pPr lvl="0" algn="just"/>
            <a:r>
              <a:rPr lang="es-MX" sz="2800" b="1" dirty="0" smtClean="0">
                <a:solidFill>
                  <a:schemeClr val="tx2"/>
                </a:solidFill>
              </a:rPr>
              <a:t>¿Cómo generaría información estadística sobre los temas propios de tu institución?</a:t>
            </a:r>
          </a:p>
          <a:p>
            <a:pPr lvl="0" algn="just"/>
            <a:r>
              <a:rPr lang="es-MX" sz="2800" b="1" dirty="0" smtClean="0">
                <a:solidFill>
                  <a:schemeClr val="tx2"/>
                </a:solidFill>
              </a:rPr>
              <a:t>¿Cómo generaría investigación para el desarrollo de políticas públicas en tu institución?</a:t>
            </a:r>
          </a:p>
          <a:p>
            <a:pPr lvl="0" algn="just"/>
            <a:r>
              <a:rPr lang="es-MX" sz="2800" b="1" dirty="0" smtClean="0">
                <a:solidFill>
                  <a:schemeClr val="tx2"/>
                </a:solidFill>
              </a:rPr>
              <a:t>¿Qué recomendaciones harías a los altos mandos de tu institución para genera y desarrollar políticas públicas antidiscriminatorias que cumplan con sus obligaciones y rendición de cuentas?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3600" dirty="0" smtClean="0"/>
              <a:t>Datos en Diagnóstico 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s-ES" sz="2400" b="1" dirty="0" smtClean="0"/>
          </a:p>
          <a:p>
            <a:pPr marL="0" indent="0" algn="ctr">
              <a:buNone/>
            </a:pPr>
            <a:r>
              <a:rPr lang="es-ES" sz="2800" b="1" dirty="0" smtClean="0"/>
              <a:t>4</a:t>
            </a:r>
            <a:r>
              <a:rPr lang="es-ES" sz="2800" b="1" dirty="0"/>
              <a:t>. Insuficiencia de información con perspectiva de igualdad y no discriminación que permita políticas públicas </a:t>
            </a:r>
            <a:r>
              <a:rPr lang="es-ES" sz="2800" b="1" dirty="0" smtClean="0"/>
              <a:t>adecuadas.</a:t>
            </a:r>
          </a:p>
          <a:p>
            <a:pPr marL="0" indent="0" algn="ctr">
              <a:buNone/>
            </a:pPr>
            <a:endParaRPr lang="es-ES" sz="2800" b="1" dirty="0"/>
          </a:p>
          <a:p>
            <a:pPr marL="0" indent="0" algn="ctr">
              <a:buNone/>
            </a:pPr>
            <a:r>
              <a:rPr lang="es-ES" sz="2400" b="1" dirty="0" smtClean="0"/>
              <a:t>Ver página 35 a 37 de la versión digital del PRONAIND 2014-18</a:t>
            </a:r>
          </a:p>
          <a:p>
            <a:pPr marL="0" indent="0" algn="ctr">
              <a:buNone/>
            </a:pPr>
            <a:r>
              <a:rPr lang="es-ES" sz="2400" b="1" dirty="0" smtClean="0"/>
              <a:t>Disponible en:</a:t>
            </a:r>
          </a:p>
          <a:p>
            <a:pPr marL="0" indent="0" algn="ctr">
              <a:buNone/>
            </a:pPr>
            <a:r>
              <a:rPr lang="es-ES" sz="2400" b="1" dirty="0">
                <a:hlinkClick r:id="rId2"/>
              </a:rPr>
              <a:t>http://</a:t>
            </a:r>
            <a:r>
              <a:rPr lang="es-ES" sz="2400" b="1" dirty="0" smtClean="0">
                <a:hlinkClick r:id="rId2"/>
              </a:rPr>
              <a:t>www.conapred.org.mx/userfiles/files/Pronaind%202014-2018_WEB_ACCSS.pdf</a:t>
            </a:r>
            <a:endParaRPr lang="es-ES" sz="2400" b="1" dirty="0" smtClean="0"/>
          </a:p>
          <a:p>
            <a:pPr marL="0" indent="0" algn="ctr">
              <a:buNone/>
            </a:pPr>
            <a:endParaRPr lang="es-ES" sz="2800" b="1" dirty="0" smtClean="0"/>
          </a:p>
          <a:p>
            <a:pPr marL="0" indent="0" algn="ctr">
              <a:buNone/>
            </a:pPr>
            <a:endParaRPr lang="es-ES" sz="2800" b="1" dirty="0"/>
          </a:p>
          <a:p>
            <a:pPr marL="0" indent="0" algn="ctr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862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EQUIDAD / IGUALDAD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425146"/>
              </p:ext>
            </p:extLst>
          </p:nvPr>
        </p:nvGraphicFramePr>
        <p:xfrm>
          <a:off x="363469" y="1483656"/>
          <a:ext cx="8561078" cy="496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Presentación" r:id="rId3" imgW="4570603" imgH="3427427" progId="PowerPoint.Show.12">
                  <p:embed/>
                </p:oleObj>
              </mc:Choice>
              <mc:Fallback>
                <p:oleObj name="Presentación" r:id="rId3" imgW="4570603" imgH="3427427" progId="PowerPoint.Show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469" y="1483656"/>
                        <a:ext cx="8561078" cy="4969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54" y="183145"/>
            <a:ext cx="8761432" cy="6558223"/>
          </a:xfrm>
        </p:spPr>
      </p:pic>
    </p:spTree>
    <p:extLst>
      <p:ext uri="{BB962C8B-B14F-4D97-AF65-F5344CB8AC3E}">
        <p14:creationId xmlns:p14="http://schemas.microsoft.com/office/powerpoint/2010/main" val="35330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33265" y="764704"/>
            <a:ext cx="78488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es-ES" sz="3200" b="1" i="1" dirty="0" smtClean="0">
                <a:solidFill>
                  <a:srgbClr val="002060"/>
                </a:solidFill>
              </a:rPr>
              <a:t>El Programa</a:t>
            </a:r>
            <a:r>
              <a:rPr lang="es-MX" sz="3200" b="1" i="1" dirty="0" smtClean="0">
                <a:solidFill>
                  <a:srgbClr val="002060"/>
                </a:solidFill>
              </a:rPr>
              <a:t> </a:t>
            </a:r>
            <a:r>
              <a:rPr lang="es-MX" sz="3200" b="1" i="1" dirty="0">
                <a:solidFill>
                  <a:srgbClr val="002060"/>
                </a:solidFill>
              </a:rPr>
              <a:t>Nacional para la Igualdad y No Discriminación (PRONAIND) </a:t>
            </a:r>
            <a:r>
              <a:rPr lang="es-MX" sz="3200" b="1" i="1" dirty="0" smtClean="0">
                <a:solidFill>
                  <a:srgbClr val="002060"/>
                </a:solidFill>
              </a:rPr>
              <a:t>2014-2018</a:t>
            </a:r>
            <a:endParaRPr lang="es-MX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232" y="2492896"/>
            <a:ext cx="783990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</a:rPr>
              <a:t>El PRONAIND es el programa del gobierno federal para articular la política antidiscriminatoria en el país, lo que hace indispensable desarrollar medidas para la igualdad y contrarrestar las formas en que se presenta este problema y consolidar una sociedad equitativa y con igualdad de oportunidades y de trato.</a:t>
            </a:r>
            <a:endParaRPr lang="es-MX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2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23728" y="116632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</a:rPr>
              <a:t>Funciones </a:t>
            </a:r>
            <a:r>
              <a:rPr lang="es-ES" sz="3200" b="1" i="1" dirty="0" smtClean="0">
                <a:solidFill>
                  <a:schemeClr val="tx2">
                    <a:lumMod val="75000"/>
                  </a:schemeClr>
                </a:solidFill>
              </a:rPr>
              <a:t>del </a:t>
            </a:r>
            <a:r>
              <a:rPr lang="es-ES" sz="3200" b="1" i="1" dirty="0" smtClean="0">
                <a:solidFill>
                  <a:srgbClr val="002060"/>
                </a:solidFill>
              </a:rPr>
              <a:t>PRONAIND</a:t>
            </a:r>
            <a:endParaRPr lang="es-MX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65921" y="1124744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solidFill>
                  <a:schemeClr val="tx2">
                    <a:lumMod val="75000"/>
                  </a:schemeClr>
                </a:solidFill>
              </a:rPr>
              <a:t>La acción del Estado es fundamental tanto para abstenerse de discriminar de cualquier forma, como en la creación de igualdad de condiciones y oportunidades entre las personas y grupos mediante la activa y constante acción pública.</a:t>
            </a:r>
          </a:p>
          <a:p>
            <a:pPr algn="just"/>
            <a:endParaRPr lang="es-E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s-ES" sz="2400" b="1" dirty="0">
                <a:solidFill>
                  <a:schemeClr val="tx2">
                    <a:lumMod val="75000"/>
                  </a:schemeClr>
                </a:solidFill>
              </a:rPr>
              <a:t>El PRONAIND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es una obligación constitucional y un instrumento para prevenir y erradicar la discriminación en México a través de políticas públicas. </a:t>
            </a:r>
          </a:p>
          <a:p>
            <a:pPr algn="just"/>
            <a:endParaRPr lang="es-MX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La meta del PRONAIND es consolidar una cultura nacional de respeto mutuo que propicie una mayor comprensión y acabe con todas las formas de discriminación y marginación.</a:t>
            </a:r>
          </a:p>
        </p:txBody>
      </p:sp>
    </p:spTree>
    <p:extLst>
      <p:ext uri="{BB962C8B-B14F-4D97-AF65-F5344CB8AC3E}">
        <p14:creationId xmlns:p14="http://schemas.microsoft.com/office/powerpoint/2010/main" val="32130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91239" y="26064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</a:rPr>
              <a:t>Constitución del </a:t>
            </a:r>
            <a:r>
              <a:rPr lang="es-ES" sz="3200" b="1" i="1" dirty="0" err="1" smtClean="0">
                <a:solidFill>
                  <a:srgbClr val="002060"/>
                </a:solidFill>
              </a:rPr>
              <a:t>PRINAIND</a:t>
            </a:r>
            <a:endParaRPr lang="es-MX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251520" y="1628800"/>
            <a:ext cx="3322712" cy="367240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>
                <a:solidFill>
                  <a:schemeClr val="tx2"/>
                </a:solidFill>
              </a:rPr>
              <a:t>Cuenta </a:t>
            </a:r>
            <a:r>
              <a:rPr lang="es-MX" b="1" dirty="0" smtClean="0">
                <a:solidFill>
                  <a:schemeClr val="tx2"/>
                </a:solidFill>
              </a:rPr>
              <a:t>con:</a:t>
            </a:r>
          </a:p>
          <a:p>
            <a:endParaRPr lang="es-MX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s-MX" sz="2800" b="1" dirty="0" smtClean="0">
                <a:solidFill>
                  <a:schemeClr val="tx2"/>
                </a:solidFill>
              </a:rPr>
              <a:t> 6 Objetivos</a:t>
            </a:r>
            <a:r>
              <a:rPr lang="es-MX" sz="2800" dirty="0" smtClean="0">
                <a:solidFill>
                  <a:schemeClr val="tx2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MX" sz="2800" b="1" dirty="0" smtClean="0">
                <a:solidFill>
                  <a:schemeClr val="tx2"/>
                </a:solidFill>
              </a:rPr>
              <a:t>35 Estrategias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MX" sz="2800" b="1" dirty="0" smtClean="0">
                <a:solidFill>
                  <a:schemeClr val="tx2"/>
                </a:solidFill>
              </a:rPr>
              <a:t>242  Líneas de Acción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MX" sz="2800" b="1" dirty="0" smtClean="0">
                <a:solidFill>
                  <a:schemeClr val="tx2"/>
                </a:solidFill>
              </a:rPr>
              <a:t>10 indicadores </a:t>
            </a:r>
          </a:p>
          <a:p>
            <a:pPr lvl="1"/>
            <a:endParaRPr lang="es-MX" sz="20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79217722"/>
              </p:ext>
            </p:extLst>
          </p:nvPr>
        </p:nvGraphicFramePr>
        <p:xfrm>
          <a:off x="2987824" y="553035"/>
          <a:ext cx="606127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14803" y="247581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</a:rPr>
              <a:t>Objetivo 4</a:t>
            </a:r>
            <a:endParaRPr lang="es-MX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755576" y="876913"/>
            <a:ext cx="7704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002060"/>
                </a:solidFill>
              </a:rPr>
              <a:t>Para que el Estado y sus agentes puedan crear las condiciones de igualdad para todos los individuos y combatir la discriminación, es necesario conocer la situación en la que éstos se encuentran.</a:t>
            </a:r>
          </a:p>
          <a:p>
            <a:pPr algn="just"/>
            <a:endParaRPr lang="es-ES" sz="2400" b="1" dirty="0">
              <a:solidFill>
                <a:srgbClr val="002060"/>
              </a:solidFill>
            </a:endParaRPr>
          </a:p>
          <a:p>
            <a:pPr algn="just"/>
            <a:r>
              <a:rPr lang="es-ES" sz="2400" b="1" dirty="0" smtClean="0">
                <a:solidFill>
                  <a:srgbClr val="002060"/>
                </a:solidFill>
              </a:rPr>
              <a:t>El Objetivo 4 tiene la finalidad de generar información, estudios, monitoreo de acciones públicas, medición de problemáticas, etc., con el fin de dar visibilidad a grupos e individuos que enfrente algún tipo de discriminación, así como sus alcances y consecuencias.</a:t>
            </a:r>
            <a:r>
              <a:rPr lang="es-MX" sz="2400" b="1" dirty="0"/>
              <a:t> </a:t>
            </a:r>
            <a:endParaRPr lang="es-MX" sz="2400" b="1" dirty="0" smtClean="0"/>
          </a:p>
          <a:p>
            <a:pPr algn="just"/>
            <a:endParaRPr lang="es-MX" sz="2400" b="1" dirty="0">
              <a:solidFill>
                <a:schemeClr val="tx2"/>
              </a:solidFill>
            </a:endParaRPr>
          </a:p>
          <a:p>
            <a:pPr algn="just"/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Para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ello, será de particular relevancia la vinculación con 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las instancias públicas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responsables de la generación de información estadística 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relacionada con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el acceso a derechos, 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bienes </a:t>
            </a:r>
            <a:r>
              <a:rPr lang="es-MX" sz="2400" b="1" dirty="0">
                <a:solidFill>
                  <a:schemeClr val="tx2">
                    <a:lumMod val="75000"/>
                  </a:schemeClr>
                </a:solidFill>
              </a:rPr>
              <a:t>y servicios públicos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MX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2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988840"/>
            <a:ext cx="237626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1"/>
            <a:r>
              <a:rPr lang="es-MX" sz="2000" b="1" dirty="0">
                <a:solidFill>
                  <a:schemeClr val="tx2"/>
                </a:solidFill>
              </a:rPr>
              <a:t>OBJETIVO 4: </a:t>
            </a:r>
            <a:endParaRPr lang="es-MX" sz="2000" b="1" dirty="0" smtClean="0">
              <a:solidFill>
                <a:schemeClr val="tx2"/>
              </a:solidFill>
            </a:endParaRPr>
          </a:p>
          <a:p>
            <a:pPr marL="3175" lvl="1">
              <a:lnSpc>
                <a:spcPct val="150000"/>
              </a:lnSpc>
            </a:pPr>
            <a:endParaRPr lang="es-MX" sz="2000" b="1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400" b="1" dirty="0">
                <a:solidFill>
                  <a:schemeClr val="tx2"/>
                </a:solidFill>
              </a:rPr>
              <a:t>Contiene 7 estrategias </a:t>
            </a:r>
            <a:r>
              <a:rPr lang="es-MX" sz="2400" b="1" dirty="0" smtClean="0">
                <a:solidFill>
                  <a:schemeClr val="tx2"/>
                </a:solidFill>
              </a:rPr>
              <a:t> y</a:t>
            </a:r>
            <a:endParaRPr lang="es-MX" sz="2400" b="1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400" b="1" dirty="0">
                <a:solidFill>
                  <a:schemeClr val="tx2"/>
                </a:solidFill>
              </a:rPr>
              <a:t>37 líneas de acción</a:t>
            </a:r>
            <a:endParaRPr lang="es-MX" sz="2000" dirty="0"/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602833"/>
              </p:ext>
            </p:extLst>
          </p:nvPr>
        </p:nvGraphicFramePr>
        <p:xfrm>
          <a:off x="2843808" y="817154"/>
          <a:ext cx="6120680" cy="5708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0587"/>
                <a:gridCol w="840093"/>
              </a:tblGrid>
              <a:tr h="332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OBJETIVOS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# Est.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74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4.1. Generar y ampliar  información estadística desagregada y periódica de todos los grupos de población para combatir la desigualdad de trato.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s-MX" sz="16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7216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4.2 Desarrollar padrones y registros administrativos desagregados de usuarios de programas y servicios públicos.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MX" sz="16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7216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4.3. Establecer un sistema de monitoreo de las medidas de inclusión, nivelación y acciones afirmativas en la APF.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6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722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4.4 Impulsar la dimensión de igualdad de trato y de oportunidades en las evaluaciones de programas sociales.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6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722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4.5. Implementar un mecanismo de seguimiento al cumplimiento de obligaciones internacionales en materia de igualdad y no discriminación.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6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9670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4.6. Promover la incorporación del enfoque antidiscriminatorio en estudios e investigaciones que realizan diversas instituciones públicas, privadas y sociales.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MX" sz="16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  <a:tr h="4763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4.7. Generar mecanismos de medición de las situaciones de la discriminación.</a:t>
                      </a:r>
                      <a:endParaRPr lang="es-MX" sz="16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MX" sz="16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68" marR="53668" marT="0" marB="0"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043608" y="232379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</a:rPr>
              <a:t>Constitución del objetivo 4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774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0 Imagen" descr="Logo_Sego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2656"/>
            <a:ext cx="1656184" cy="617974"/>
          </a:xfrm>
          <a:prstGeom prst="rect">
            <a:avLst/>
          </a:prstGeom>
          <a:noFill/>
          <a:ln>
            <a:noFill/>
          </a:ln>
          <a:extLst/>
        </p:spPr>
      </p:pic>
      <p:grpSp>
        <p:nvGrpSpPr>
          <p:cNvPr id="3" name="26 Grupo"/>
          <p:cNvGrpSpPr/>
          <p:nvPr/>
        </p:nvGrpSpPr>
        <p:grpSpPr>
          <a:xfrm>
            <a:off x="683568" y="260648"/>
            <a:ext cx="7776864" cy="6337865"/>
            <a:chOff x="683568" y="260648"/>
            <a:chExt cx="7776864" cy="6337865"/>
          </a:xfrm>
        </p:grpSpPr>
        <p:grpSp>
          <p:nvGrpSpPr>
            <p:cNvPr id="4" name="25 Grupo"/>
            <p:cNvGrpSpPr/>
            <p:nvPr/>
          </p:nvGrpSpPr>
          <p:grpSpPr>
            <a:xfrm>
              <a:off x="683568" y="1259468"/>
              <a:ext cx="7776864" cy="5339045"/>
              <a:chOff x="683568" y="1259468"/>
              <a:chExt cx="7776864" cy="5339045"/>
            </a:xfrm>
          </p:grpSpPr>
          <p:sp>
            <p:nvSpPr>
              <p:cNvPr id="8" name="7 Rectángulo"/>
              <p:cNvSpPr/>
              <p:nvPr/>
            </p:nvSpPr>
            <p:spPr>
              <a:xfrm>
                <a:off x="683568" y="1259468"/>
                <a:ext cx="554461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dirty="0" smtClean="0">
                    <a:cs typeface="Times New Roman" pitchFamily="18" charset="0"/>
                  </a:rPr>
                  <a:t>toda distinción</a:t>
                </a:r>
                <a:r>
                  <a:rPr lang="es-MX" dirty="0">
                    <a:cs typeface="Times New Roman" pitchFamily="18" charset="0"/>
                  </a:rPr>
                  <a:t>, exclusión, restricción </a:t>
                </a:r>
                <a:r>
                  <a:rPr lang="es-MX" b="1" dirty="0">
                    <a:cs typeface="Times New Roman" pitchFamily="18" charset="0"/>
                  </a:rPr>
                  <a:t>o preferencia </a:t>
                </a:r>
                <a:r>
                  <a:rPr lang="es-MX" dirty="0">
                    <a:cs typeface="Times New Roman" pitchFamily="18" charset="0"/>
                  </a:rPr>
                  <a:t>que</a:t>
                </a:r>
                <a:endParaRPr lang="es-MX" dirty="0"/>
              </a:p>
            </p:txBody>
          </p:sp>
          <p:sp>
            <p:nvSpPr>
              <p:cNvPr id="9" name="8 Rectángulo"/>
              <p:cNvSpPr/>
              <p:nvPr/>
            </p:nvSpPr>
            <p:spPr>
              <a:xfrm>
                <a:off x="1187624" y="1583214"/>
                <a:ext cx="691276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b="1" dirty="0">
                    <a:cs typeface="Times New Roman" pitchFamily="18" charset="0"/>
                  </a:rPr>
                  <a:t>por acción u omisión, con intención o sin ella, no sea objetiva, racional ni proporcional</a:t>
                </a:r>
                <a:r>
                  <a:rPr lang="es-MX" dirty="0">
                    <a:cs typeface="Times New Roman" pitchFamily="18" charset="0"/>
                  </a:rPr>
                  <a:t> </a:t>
                </a:r>
                <a:endParaRPr lang="es-MX" dirty="0"/>
              </a:p>
            </p:txBody>
          </p:sp>
          <p:sp>
            <p:nvSpPr>
              <p:cNvPr id="10" name="9 Rectángulo"/>
              <p:cNvSpPr/>
              <p:nvPr/>
            </p:nvSpPr>
            <p:spPr>
              <a:xfrm>
                <a:off x="1475656" y="2244060"/>
                <a:ext cx="698477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dirty="0">
                    <a:cs typeface="Times New Roman" pitchFamily="18" charset="0"/>
                  </a:rPr>
                  <a:t>y tenga por objeto </a:t>
                </a:r>
                <a:r>
                  <a:rPr lang="es-MX" b="1" dirty="0">
                    <a:cs typeface="Times New Roman" pitchFamily="18" charset="0"/>
                  </a:rPr>
                  <a:t>o resultado obstaculizar, restringir, </a:t>
                </a:r>
                <a:r>
                  <a:rPr lang="es-MX" dirty="0">
                    <a:cs typeface="Times New Roman" pitchFamily="18" charset="0"/>
                  </a:rPr>
                  <a:t>impedir,</a:t>
                </a:r>
                <a:r>
                  <a:rPr lang="es-MX" b="1" dirty="0">
                    <a:cs typeface="Times New Roman" pitchFamily="18" charset="0"/>
                  </a:rPr>
                  <a:t> menoscabar o </a:t>
                </a:r>
                <a:r>
                  <a:rPr lang="es-MX" dirty="0">
                    <a:cs typeface="Times New Roman" pitchFamily="18" charset="0"/>
                  </a:rPr>
                  <a:t>anular</a:t>
                </a:r>
                <a:r>
                  <a:rPr lang="es-MX" b="1" dirty="0">
                    <a:cs typeface="Times New Roman" pitchFamily="18" charset="0"/>
                  </a:rPr>
                  <a:t> </a:t>
                </a:r>
                <a:r>
                  <a:rPr lang="es-MX" dirty="0">
                    <a:cs typeface="Times New Roman" pitchFamily="18" charset="0"/>
                  </a:rPr>
                  <a:t>el reconocimiento</a:t>
                </a:r>
                <a:r>
                  <a:rPr lang="es-MX" b="1" dirty="0">
                    <a:cs typeface="Times New Roman" pitchFamily="18" charset="0"/>
                  </a:rPr>
                  <a:t>, goce </a:t>
                </a:r>
                <a:r>
                  <a:rPr lang="es-MX" dirty="0">
                    <a:cs typeface="Times New Roman" pitchFamily="18" charset="0"/>
                  </a:rPr>
                  <a:t>o ejercicio</a:t>
                </a:r>
                <a:r>
                  <a:rPr lang="es-MX" b="1" dirty="0">
                    <a:cs typeface="Times New Roman" pitchFamily="18" charset="0"/>
                  </a:rPr>
                  <a:t> de los derechos humanos y libertades</a:t>
                </a:r>
                <a:r>
                  <a:rPr lang="es-MX" dirty="0">
                    <a:cs typeface="Times New Roman" pitchFamily="18" charset="0"/>
                  </a:rPr>
                  <a:t>, </a:t>
                </a:r>
                <a:endParaRPr lang="es-MX" dirty="0"/>
              </a:p>
            </p:txBody>
          </p:sp>
          <p:sp>
            <p:nvSpPr>
              <p:cNvPr id="11" name="10 Rectángulo"/>
              <p:cNvSpPr/>
              <p:nvPr/>
            </p:nvSpPr>
            <p:spPr>
              <a:xfrm>
                <a:off x="1637928" y="3302114"/>
                <a:ext cx="567037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dirty="0">
                    <a:cs typeface="Times New Roman" pitchFamily="18" charset="0"/>
                  </a:rPr>
                  <a:t>cuando se base en uno o más de los siguientes motivos</a:t>
                </a:r>
                <a:r>
                  <a:rPr lang="es-MX" dirty="0" smtClean="0">
                    <a:cs typeface="Times New Roman" pitchFamily="18" charset="0"/>
                  </a:rPr>
                  <a:t>:</a:t>
                </a:r>
                <a:endParaRPr lang="es-MX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755576" y="3797746"/>
                <a:ext cx="3888432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origen </a:t>
                </a:r>
                <a:r>
                  <a:rPr lang="es-MX" sz="1600" dirty="0">
                    <a:cs typeface="Times New Roman" pitchFamily="18" charset="0"/>
                  </a:rPr>
                  <a:t>étnico o nacional, </a:t>
                </a:r>
                <a:endParaRPr lang="es-MX" sz="1600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color </a:t>
                </a:r>
                <a:r>
                  <a:rPr lang="es-MX" sz="1600" b="1" dirty="0">
                    <a:cs typeface="Times New Roman" pitchFamily="18" charset="0"/>
                  </a:rPr>
                  <a:t>de piel, la cultura</a:t>
                </a:r>
                <a:r>
                  <a:rPr lang="es-MX" sz="1600" b="1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el </a:t>
                </a:r>
                <a:r>
                  <a:rPr lang="es-MX" sz="1600" dirty="0">
                    <a:cs typeface="Times New Roman" pitchFamily="18" charset="0"/>
                  </a:rPr>
                  <a:t>sexo, el género, la </a:t>
                </a:r>
                <a:r>
                  <a:rPr lang="es-MX" sz="1600" dirty="0" smtClean="0">
                    <a:cs typeface="Times New Roman" pitchFamily="18" charset="0"/>
                  </a:rPr>
                  <a:t>edad,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las </a:t>
                </a:r>
                <a:r>
                  <a:rPr lang="es-MX" sz="1600" dirty="0">
                    <a:cs typeface="Times New Roman" pitchFamily="18" charset="0"/>
                  </a:rPr>
                  <a:t>discapacidades, </a:t>
                </a:r>
                <a:endParaRPr lang="es-MX" sz="1600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la </a:t>
                </a:r>
                <a:r>
                  <a:rPr lang="es-MX" sz="1600" dirty="0">
                    <a:cs typeface="Times New Roman" pitchFamily="18" charset="0"/>
                  </a:rPr>
                  <a:t>condición social, económica, de salud o jurídica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la </a:t>
                </a:r>
                <a:r>
                  <a:rPr lang="es-MX" sz="1600" dirty="0">
                    <a:cs typeface="Times New Roman" pitchFamily="18" charset="0"/>
                  </a:rPr>
                  <a:t>religión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la </a:t>
                </a:r>
                <a:r>
                  <a:rPr lang="es-MX" sz="1600" b="1" dirty="0">
                    <a:cs typeface="Times New Roman" pitchFamily="18" charset="0"/>
                  </a:rPr>
                  <a:t>apariencia física, las características genéticas,</a:t>
                </a:r>
                <a:r>
                  <a:rPr lang="es-MX" sz="1600" dirty="0">
                    <a:cs typeface="Times New Roman" pitchFamily="18" charset="0"/>
                  </a:rPr>
                  <a:t> </a:t>
                </a:r>
                <a:endParaRPr lang="es-MX" sz="1600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la </a:t>
                </a:r>
                <a:r>
                  <a:rPr lang="es-MX" sz="1600" b="1" dirty="0">
                    <a:cs typeface="Times New Roman" pitchFamily="18" charset="0"/>
                  </a:rPr>
                  <a:t>situación </a:t>
                </a:r>
                <a:r>
                  <a:rPr lang="es-MX" sz="1600" b="1" dirty="0" smtClean="0">
                    <a:cs typeface="Times New Roman" pitchFamily="18" charset="0"/>
                  </a:rPr>
                  <a:t>migratoria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el embarazo,</a:t>
                </a: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4860032" y="3797746"/>
                <a:ext cx="3456384" cy="2569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>
                    <a:cs typeface="Times New Roman" pitchFamily="18" charset="0"/>
                  </a:rPr>
                  <a:t>la lengua</a:t>
                </a:r>
                <a:r>
                  <a:rPr lang="es-MX" sz="1600" dirty="0" smtClean="0">
                    <a:cs typeface="Times New Roman" pitchFamily="18" charset="0"/>
                  </a:rPr>
                  <a:t>, las </a:t>
                </a:r>
                <a:r>
                  <a:rPr lang="es-MX" sz="1600" dirty="0">
                    <a:cs typeface="Times New Roman" pitchFamily="18" charset="0"/>
                  </a:rPr>
                  <a:t>opiniones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las </a:t>
                </a:r>
                <a:r>
                  <a:rPr lang="es-MX" sz="1600" dirty="0">
                    <a:cs typeface="Times New Roman" pitchFamily="18" charset="0"/>
                  </a:rPr>
                  <a:t>preferencias sexuales, </a:t>
                </a:r>
                <a:endParaRPr lang="es-MX" sz="1600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la </a:t>
                </a:r>
                <a:r>
                  <a:rPr lang="es-MX" sz="1600" b="1" dirty="0">
                    <a:cs typeface="Times New Roman" pitchFamily="18" charset="0"/>
                  </a:rPr>
                  <a:t>identidad o filiación política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dirty="0" smtClean="0">
                    <a:cs typeface="Times New Roman" pitchFamily="18" charset="0"/>
                  </a:rPr>
                  <a:t>el </a:t>
                </a:r>
                <a:r>
                  <a:rPr lang="es-MX" sz="1600" dirty="0">
                    <a:cs typeface="Times New Roman" pitchFamily="18" charset="0"/>
                  </a:rPr>
                  <a:t>estado civil</a:t>
                </a:r>
                <a:r>
                  <a:rPr lang="es-MX" sz="1600" dirty="0" smtClean="0">
                    <a:cs typeface="Times New Roman" pitchFamily="18" charset="0"/>
                  </a:rPr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la </a:t>
                </a:r>
                <a:r>
                  <a:rPr lang="es-MX" sz="1600" b="1" dirty="0">
                    <a:cs typeface="Times New Roman" pitchFamily="18" charset="0"/>
                  </a:rPr>
                  <a:t>situación familiar, </a:t>
                </a:r>
                <a:endParaRPr lang="es-MX" sz="1600" b="1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las responsabilidades </a:t>
                </a:r>
                <a:r>
                  <a:rPr lang="es-MX" sz="1600" b="1" dirty="0">
                    <a:cs typeface="Times New Roman" pitchFamily="18" charset="0"/>
                  </a:rPr>
                  <a:t>familiares, </a:t>
                </a:r>
                <a:endParaRPr lang="es-MX" sz="1600" b="1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el </a:t>
                </a:r>
                <a:r>
                  <a:rPr lang="es-MX" sz="1600" b="1" dirty="0">
                    <a:cs typeface="Times New Roman" pitchFamily="18" charset="0"/>
                  </a:rPr>
                  <a:t>idioma, </a:t>
                </a:r>
                <a:endParaRPr lang="es-MX" sz="1600" b="1" dirty="0" smtClean="0">
                  <a:cs typeface="Times New Roman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MX" sz="1600" b="1" dirty="0" smtClean="0">
                    <a:cs typeface="Times New Roman" pitchFamily="18" charset="0"/>
                  </a:rPr>
                  <a:t>los </a:t>
                </a:r>
                <a:r>
                  <a:rPr lang="es-MX" sz="1600" b="1" dirty="0">
                    <a:cs typeface="Times New Roman" pitchFamily="18" charset="0"/>
                  </a:rPr>
                  <a:t>antecedentes penales o cualquier otro motivo</a:t>
                </a:r>
                <a:r>
                  <a:rPr lang="es-MX" sz="1600" dirty="0">
                    <a:cs typeface="Times New Roman" pitchFamily="18" charset="0"/>
                  </a:rPr>
                  <a:t>;</a:t>
                </a:r>
                <a:endParaRPr lang="es-MX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s-MX" sz="1700" dirty="0"/>
              </a:p>
            </p:txBody>
          </p:sp>
          <p:grpSp>
            <p:nvGrpSpPr>
              <p:cNvPr id="5" name="22 Grupo"/>
              <p:cNvGrpSpPr/>
              <p:nvPr/>
            </p:nvGrpSpPr>
            <p:grpSpPr>
              <a:xfrm>
                <a:off x="755576" y="1583214"/>
                <a:ext cx="5544616" cy="288031"/>
                <a:chOff x="755576" y="1583214"/>
                <a:chExt cx="5544616" cy="288031"/>
              </a:xfrm>
            </p:grpSpPr>
            <p:cxnSp>
              <p:nvCxnSpPr>
                <p:cNvPr id="14" name="13 Conector recto"/>
                <p:cNvCxnSpPr/>
                <p:nvPr/>
              </p:nvCxnSpPr>
              <p:spPr>
                <a:xfrm>
                  <a:off x="755576" y="1593665"/>
                  <a:ext cx="5544616" cy="0"/>
                </a:xfrm>
                <a:prstGeom prst="lin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14 Conector angular"/>
                <p:cNvCxnSpPr/>
                <p:nvPr/>
              </p:nvCxnSpPr>
              <p:spPr>
                <a:xfrm>
                  <a:off x="755576" y="1583214"/>
                  <a:ext cx="432048" cy="288031"/>
                </a:xfrm>
                <a:prstGeom prst="bentConnector3">
                  <a:avLst>
                    <a:gd name="adj1" fmla="val -1735"/>
                  </a:avLst>
                </a:prstGeom>
                <a:ln>
                  <a:tailEnd type="arrow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" name="15 Conector recto"/>
              <p:cNvCxnSpPr/>
              <p:nvPr/>
            </p:nvCxnSpPr>
            <p:spPr>
              <a:xfrm flipV="1">
                <a:off x="1254784" y="2159277"/>
                <a:ext cx="6880777" cy="1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" name="16 Conector angular"/>
              <p:cNvCxnSpPr/>
              <p:nvPr/>
            </p:nvCxnSpPr>
            <p:spPr>
              <a:xfrm rot="16200000" flipH="1">
                <a:off x="1060841" y="2358069"/>
                <a:ext cx="546447" cy="148864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"/>
              <p:cNvCxnSpPr/>
              <p:nvPr/>
            </p:nvCxnSpPr>
            <p:spPr>
              <a:xfrm flipV="1">
                <a:off x="1547664" y="3095382"/>
                <a:ext cx="6912768" cy="1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18 Conector angular"/>
              <p:cNvCxnSpPr/>
              <p:nvPr/>
            </p:nvCxnSpPr>
            <p:spPr>
              <a:xfrm rot="16200000" flipH="1">
                <a:off x="1433102" y="3209945"/>
                <a:ext cx="319389" cy="90264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19 Rectángulo"/>
            <p:cNvSpPr/>
            <p:nvPr/>
          </p:nvSpPr>
          <p:spPr>
            <a:xfrm>
              <a:off x="683568" y="260648"/>
              <a:ext cx="5873083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latin typeface="Cambria" pitchFamily="18" charset="0"/>
                </a:rPr>
                <a:t>LEFPED última reforma en D.O.F. 20 marzo 2014.</a:t>
              </a:r>
            </a:p>
            <a:p>
              <a:r>
                <a:rPr lang="es-MX" sz="2400" b="1" dirty="0" smtClean="0">
                  <a:cs typeface="Times New Roman" pitchFamily="18" charset="0"/>
                </a:rPr>
                <a:t>Discriminación </a:t>
              </a:r>
              <a:r>
                <a:rPr lang="es-MX" sz="2400" b="1" dirty="0">
                  <a:cs typeface="Times New Roman" pitchFamily="18" charset="0"/>
                </a:rPr>
                <a:t>es </a:t>
              </a:r>
              <a:endParaRPr lang="es-MX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87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10 Imagen" descr="Logo_Sego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926853" cy="66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728192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608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MX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También </a:t>
            </a:r>
            <a:r>
              <a:rPr lang="es-MX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 entenderá como discriminación la </a:t>
            </a:r>
            <a:r>
              <a:rPr lang="es-MX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homofobia, misoginia, </a:t>
            </a:r>
            <a:r>
              <a:rPr lang="es-MX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cualquier manifestación de xenofobia, </a:t>
            </a:r>
            <a:r>
              <a:rPr lang="es-MX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segregación racial</a:t>
            </a:r>
            <a:r>
              <a:rPr lang="es-MX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antisemitismo, </a:t>
            </a:r>
            <a:r>
              <a:rPr lang="es-MX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así como de discriminación racial y de otras formas conexas de intolerancia</a:t>
            </a:r>
            <a:r>
              <a:rPr lang="es-MX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  <a:defRPr/>
            </a:pPr>
            <a:endParaRPr lang="es-ES_tradnl" sz="2200" dirty="0" smtClean="0">
              <a:latin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es-ES_tradnl" sz="2200" dirty="0">
              <a:latin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es-ES_tradnl" sz="22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E1733-0A31-4D30-A983-877ED278789A}" type="slidenum">
              <a:rPr lang="es-MX" smtClean="0"/>
              <a:pPr/>
              <a:t>8</a:t>
            </a:fld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395536" y="996930"/>
            <a:ext cx="8352928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Cambria" pitchFamily="18" charset="0"/>
              </a:rPr>
              <a:t>DISCRIMINACIÓN</a:t>
            </a:r>
            <a:endParaRPr lang="es-MX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s-MX" sz="4000" b="1" dirty="0" smtClean="0">
                <a:solidFill>
                  <a:schemeClr val="tx2"/>
                </a:solidFill>
              </a:rPr>
              <a:t>IMPLICACIONES DE LA REFORMA CONSTITUCIONAL DEL 2011</a:t>
            </a:r>
            <a:endParaRPr lang="es-MX" sz="4000" b="1" dirty="0">
              <a:solidFill>
                <a:schemeClr val="tx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1988840"/>
            <a:ext cx="7920880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tx2"/>
                </a:solidFill>
              </a:rPr>
              <a:t>Como servidor(a) público(a) tengo que:</a:t>
            </a:r>
          </a:p>
          <a:p>
            <a:pPr algn="just"/>
            <a:endParaRPr lang="es-MX" sz="24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2"/>
                </a:solidFill>
              </a:rPr>
              <a:t>Conocer los derechos humanos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2"/>
                </a:solidFill>
              </a:rPr>
              <a:t>Identificar aquellos que se relacionan con el quehacer de la institución en la que  laboro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2"/>
                </a:solidFill>
              </a:rPr>
              <a:t>Conocer los tratados internacionales relacionados con el quehacer de mi institución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2"/>
                </a:solidFill>
              </a:rPr>
              <a:t>Reconocer que al final del día, aunque trate con empresas, leyes, organizaciones, trato con personas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2"/>
                </a:solidFill>
              </a:rPr>
              <a:t>Estar consciente de los diferentes contextos de las personas a las que brindo servicio y de las limitantes que pueden enfrentar</a:t>
            </a:r>
            <a:endParaRPr lang="es-MX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1420</Words>
  <Application>Microsoft Office PowerPoint</Application>
  <PresentationFormat>Presentación en pantalla (4:3)</PresentationFormat>
  <Paragraphs>179</Paragraphs>
  <Slides>19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Tema de Office</vt:lpstr>
      <vt:lpstr>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IMPLICACIONES DE LA REFORMA CONSTITUCIONAL DEL 2011</vt:lpstr>
      <vt:lpstr>Presentación de PowerPoint</vt:lpstr>
      <vt:lpstr>Retos </vt:lpstr>
      <vt:lpstr>Presentación de PowerPoint</vt:lpstr>
      <vt:lpstr>Presentación de PowerPoint</vt:lpstr>
      <vt:lpstr>Grupos históricamente discriminados</vt:lpstr>
      <vt:lpstr>Presentación de PowerPoint</vt:lpstr>
      <vt:lpstr>Preguntas</vt:lpstr>
      <vt:lpstr>Datos en Diagnóstico </vt:lpstr>
      <vt:lpstr>EQUIDAD / IGUALDAD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Gergina Diedhiou Bello</dc:creator>
  <cp:lastModifiedBy>Gergina Diedhiou Bello</cp:lastModifiedBy>
  <cp:revision>26</cp:revision>
  <dcterms:created xsi:type="dcterms:W3CDTF">2014-09-26T22:24:34Z</dcterms:created>
  <dcterms:modified xsi:type="dcterms:W3CDTF">2014-10-01T17:58:14Z</dcterms:modified>
</cp:coreProperties>
</file>